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s/comment6.xml" ContentType="application/vnd.openxmlformats-officedocument.presentationml.comment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omments/comment5.xml" ContentType="application/vnd.openxmlformats-officedocument.presentationml.comment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2"/>
  </p:notesMasterIdLst>
  <p:sldIdLst>
    <p:sldId id="256" r:id="rId2"/>
    <p:sldId id="282" r:id="rId3"/>
    <p:sldId id="285" r:id="rId4"/>
    <p:sldId id="283" r:id="rId5"/>
    <p:sldId id="286" r:id="rId6"/>
    <p:sldId id="287" r:id="rId7"/>
    <p:sldId id="288" r:id="rId8"/>
    <p:sldId id="284" r:id="rId9"/>
    <p:sldId id="289" r:id="rId10"/>
    <p:sldId id="290" r:id="rId11"/>
    <p:sldId id="291" r:id="rId12"/>
    <p:sldId id="257" r:id="rId13"/>
    <p:sldId id="258" r:id="rId14"/>
    <p:sldId id="296" r:id="rId15"/>
    <p:sldId id="259" r:id="rId16"/>
    <p:sldId id="292" r:id="rId17"/>
    <p:sldId id="297" r:id="rId18"/>
    <p:sldId id="260" r:id="rId19"/>
    <p:sldId id="262" r:id="rId20"/>
    <p:sldId id="263" r:id="rId21"/>
    <p:sldId id="293" r:id="rId22"/>
    <p:sldId id="294" r:id="rId23"/>
    <p:sldId id="264" r:id="rId24"/>
    <p:sldId id="265" r:id="rId25"/>
    <p:sldId id="298" r:id="rId26"/>
    <p:sldId id="266" r:id="rId27"/>
    <p:sldId id="267" r:id="rId28"/>
    <p:sldId id="268" r:id="rId29"/>
    <p:sldId id="269" r:id="rId30"/>
    <p:sldId id="270" r:id="rId31"/>
    <p:sldId id="271" r:id="rId32"/>
    <p:sldId id="272" r:id="rId33"/>
    <p:sldId id="274" r:id="rId34"/>
    <p:sldId id="275" r:id="rId35"/>
    <p:sldId id="281" r:id="rId36"/>
    <p:sldId id="276" r:id="rId37"/>
    <p:sldId id="279" r:id="rId38"/>
    <p:sldId id="278" r:id="rId39"/>
    <p:sldId id="295" r:id="rId40"/>
    <p:sldId id="299"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novo User" initials="LU" lastIdx="8"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92" autoAdjust="0"/>
    <p:restoredTop sz="97458" autoAdjust="0"/>
  </p:normalViewPr>
  <p:slideViewPr>
    <p:cSldViewPr>
      <p:cViewPr varScale="1">
        <p:scale>
          <a:sx n="77" d="100"/>
          <a:sy n="77" d="100"/>
        </p:scale>
        <p:origin x="-97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8-08T18:15:56.046" idx="2">
    <p:pos x="5363" y="1432"/>
    <p:text>Freudian but in a sociological way</p:text>
  </p:cm>
  <p:cm authorId="0" dt="2010-08-09T10:48:44.781" idx="7">
    <p:pos x="5207" y="2273"/>
    <p:text>How about Nazism?</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08-09T10:53:20.390" idx="8">
    <p:pos x="3923" y="2833"/>
    <p:text>(Johan Galtung, “Violence, Peace, and Peace Research,” Journal of peace Research 6.3 (1969) p. 168)</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0-08-08T18:54:19.562" idx="3">
    <p:pos x="5425" y="1175"/>
    <p:text>Michael Nicholson, Rationality and the Analysis of International Conflict (Cambridge: Cambridge University Press, 1992) 17.)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0-08-08T18:58:34.781" idx="4">
    <p:pos x="5223" y="2000"/>
    <p:text>Johan Galtung, Peace: Research, Education, Action (Copenhagen: Christian Ejlers, 1975) 251.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0-08-08T19:01:51.109" idx="5">
    <p:pos x="2880" y="3635"/>
    <p:text>(Galtung, “Violence, Peace, and Peace Research” 171.)</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0-08-08T19:06:32.937" idx="6">
    <p:pos x="2763" y="3510"/>
    <p:text>(Galtung, “Cultural Violence,” Journal of Peace Research 27.3 (1990) 291.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14FDC9-FA1E-4BDE-B9A3-DBC138346ABF}" type="datetimeFigureOut">
              <a:rPr lang="en-US" smtClean="0"/>
              <a:pPr/>
              <a:t>8/9/2010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AFC7D-6DD8-48F4-AD9F-2AA4DC0B6C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BAFC7D-6DD8-48F4-AD9F-2AA4DC0B6C89}"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57F16BF-6B55-4E30-9D0A-10C6046E06E6}" type="datetime1">
              <a:rPr lang="fr-FR" smtClean="0"/>
              <a:pPr/>
              <a:t>09/08/2010</a:t>
            </a:fld>
            <a:endParaRPr lang="en-US"/>
          </a:p>
        </p:txBody>
      </p:sp>
      <p:sp>
        <p:nvSpPr>
          <p:cNvPr id="5" name="Footer Placeholder 4"/>
          <p:cNvSpPr>
            <a:spLocks noGrp="1"/>
          </p:cNvSpPr>
          <p:nvPr>
            <p:ph type="ftr" sz="quarter" idx="11"/>
          </p:nvPr>
        </p:nvSpPr>
        <p:spPr/>
        <p:txBody>
          <a:bodyPr/>
          <a:lstStyle/>
          <a:p>
            <a:r>
              <a:rPr lang="en-US" smtClean="0"/>
              <a:t>Lahcen Haddad, PhD, Anatomy of Violence</a:t>
            </a:r>
            <a:endParaRPr lang="en-US"/>
          </a:p>
        </p:txBody>
      </p:sp>
      <p:sp>
        <p:nvSpPr>
          <p:cNvPr id="6" name="Slide Number Placeholder 5"/>
          <p:cNvSpPr>
            <a:spLocks noGrp="1"/>
          </p:cNvSpPr>
          <p:nvPr>
            <p:ph type="sldNum" sz="quarter" idx="12"/>
          </p:nvPr>
        </p:nvSpPr>
        <p:spPr/>
        <p:txBody>
          <a:bodyPr/>
          <a:lstStyle/>
          <a:p>
            <a:fld id="{BFBF5C44-652B-4613-A383-2738F496A8D2}"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62A18C-00BA-4678-B75D-C7FF035A87EC}" type="datetime1">
              <a:rPr lang="fr-FR" smtClean="0"/>
              <a:pPr/>
              <a:t>09/08/2010</a:t>
            </a:fld>
            <a:endParaRPr lang="en-US"/>
          </a:p>
        </p:txBody>
      </p:sp>
      <p:sp>
        <p:nvSpPr>
          <p:cNvPr id="5" name="Footer Placeholder 4"/>
          <p:cNvSpPr>
            <a:spLocks noGrp="1"/>
          </p:cNvSpPr>
          <p:nvPr>
            <p:ph type="ftr" sz="quarter" idx="11"/>
          </p:nvPr>
        </p:nvSpPr>
        <p:spPr/>
        <p:txBody>
          <a:bodyPr/>
          <a:lstStyle/>
          <a:p>
            <a:r>
              <a:rPr lang="en-US" smtClean="0"/>
              <a:t>Lahcen Haddad, PhD, Anatomy of Violence</a:t>
            </a:r>
            <a:endParaRPr lang="en-US"/>
          </a:p>
        </p:txBody>
      </p:sp>
      <p:sp>
        <p:nvSpPr>
          <p:cNvPr id="6" name="Slide Number Placeholder 5"/>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B9580C-3FC7-4DA8-AD52-8654A4C86137}" type="datetime1">
              <a:rPr lang="fr-FR" smtClean="0"/>
              <a:pPr/>
              <a:t>09/08/2010</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Lahcen Haddad, PhD, Anatomy of Violence</a:t>
            </a:r>
            <a:endParaRPr lang="en-US"/>
          </a:p>
        </p:txBody>
      </p:sp>
      <p:sp>
        <p:nvSpPr>
          <p:cNvPr id="6" name="Slide Number Placeholder 5"/>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8230E6-FAA2-4929-9B43-888926F010C0}" type="datetime1">
              <a:rPr lang="fr-FR" smtClean="0"/>
              <a:pPr/>
              <a:t>09/08/2010</a:t>
            </a:fld>
            <a:endParaRPr lang="en-US"/>
          </a:p>
        </p:txBody>
      </p:sp>
      <p:sp>
        <p:nvSpPr>
          <p:cNvPr id="5" name="Footer Placeholder 4"/>
          <p:cNvSpPr>
            <a:spLocks noGrp="1"/>
          </p:cNvSpPr>
          <p:nvPr>
            <p:ph type="ftr" sz="quarter" idx="11"/>
          </p:nvPr>
        </p:nvSpPr>
        <p:spPr/>
        <p:txBody>
          <a:bodyPr/>
          <a:lstStyle/>
          <a:p>
            <a:r>
              <a:rPr lang="en-US" smtClean="0"/>
              <a:t>Lahcen Haddad, PhD, Anatomy of Violence</a:t>
            </a:r>
            <a:endParaRPr lang="en-US"/>
          </a:p>
        </p:txBody>
      </p:sp>
      <p:sp>
        <p:nvSpPr>
          <p:cNvPr id="6" name="Slide Number Placeholder 5"/>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4ACD8D-FA15-4A77-80AD-F9A2FCDD6A06}" type="datetime1">
              <a:rPr lang="fr-FR" smtClean="0"/>
              <a:pPr/>
              <a:t>09/08/2010</a:t>
            </a:fld>
            <a:endParaRPr lang="en-US"/>
          </a:p>
        </p:txBody>
      </p:sp>
      <p:sp>
        <p:nvSpPr>
          <p:cNvPr id="5" name="Footer Placeholder 4"/>
          <p:cNvSpPr>
            <a:spLocks noGrp="1"/>
          </p:cNvSpPr>
          <p:nvPr>
            <p:ph type="ftr" sz="quarter" idx="11"/>
          </p:nvPr>
        </p:nvSpPr>
        <p:spPr/>
        <p:txBody>
          <a:bodyPr/>
          <a:lstStyle/>
          <a:p>
            <a:r>
              <a:rPr lang="en-US" smtClean="0"/>
              <a:t>Lahcen Haddad, PhD, Anatomy of Violence</a:t>
            </a:r>
            <a:endParaRPr lang="en-US"/>
          </a:p>
        </p:txBody>
      </p:sp>
      <p:sp>
        <p:nvSpPr>
          <p:cNvPr id="6" name="Slide Number Placeholder 5"/>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25FFE4-105F-4F68-A61E-FA38354305D3}" type="datetime1">
              <a:rPr lang="fr-FR" smtClean="0"/>
              <a:pPr/>
              <a:t>09/08/2010</a:t>
            </a:fld>
            <a:endParaRPr lang="en-US"/>
          </a:p>
        </p:txBody>
      </p:sp>
      <p:sp>
        <p:nvSpPr>
          <p:cNvPr id="6" name="Footer Placeholder 5"/>
          <p:cNvSpPr>
            <a:spLocks noGrp="1"/>
          </p:cNvSpPr>
          <p:nvPr>
            <p:ph type="ftr" sz="quarter" idx="11"/>
          </p:nvPr>
        </p:nvSpPr>
        <p:spPr/>
        <p:txBody>
          <a:bodyPr/>
          <a:lstStyle/>
          <a:p>
            <a:r>
              <a:rPr lang="en-US" smtClean="0"/>
              <a:t>Lahcen Haddad, PhD, Anatomy of Violence</a:t>
            </a:r>
            <a:endParaRPr lang="en-US"/>
          </a:p>
        </p:txBody>
      </p:sp>
      <p:sp>
        <p:nvSpPr>
          <p:cNvPr id="7" name="Slide Number Placeholder 6"/>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3C72E1-FCEF-4454-AC75-6496E3C936CD}" type="datetime1">
              <a:rPr lang="fr-FR" smtClean="0"/>
              <a:pPr/>
              <a:t>09/08/2010</a:t>
            </a:fld>
            <a:endParaRPr lang="en-US"/>
          </a:p>
        </p:txBody>
      </p:sp>
      <p:sp>
        <p:nvSpPr>
          <p:cNvPr id="8" name="Footer Placeholder 7"/>
          <p:cNvSpPr>
            <a:spLocks noGrp="1"/>
          </p:cNvSpPr>
          <p:nvPr>
            <p:ph type="ftr" sz="quarter" idx="11"/>
          </p:nvPr>
        </p:nvSpPr>
        <p:spPr/>
        <p:txBody>
          <a:bodyPr/>
          <a:lstStyle/>
          <a:p>
            <a:r>
              <a:rPr lang="en-US" smtClean="0"/>
              <a:t>Lahcen Haddad, PhD, Anatomy of Violence</a:t>
            </a:r>
            <a:endParaRPr lang="en-US"/>
          </a:p>
        </p:txBody>
      </p:sp>
      <p:sp>
        <p:nvSpPr>
          <p:cNvPr id="9" name="Slide Number Placeholder 8"/>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569080-E15B-484D-9565-2510B90646FB}" type="datetime1">
              <a:rPr lang="fr-FR" smtClean="0"/>
              <a:pPr/>
              <a:t>09/08/2010</a:t>
            </a:fld>
            <a:endParaRPr lang="en-US"/>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
        <p:nvSpPr>
          <p:cNvPr id="5" name="Slide Number Placeholder 4"/>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A7213-EFCC-42D8-9E4A-850B6C107A5B}" type="datetime1">
              <a:rPr lang="fr-FR" smtClean="0"/>
              <a:pPr/>
              <a:t>09/08/2010</a:t>
            </a:fld>
            <a:endParaRPr lang="en-US"/>
          </a:p>
        </p:txBody>
      </p:sp>
      <p:sp>
        <p:nvSpPr>
          <p:cNvPr id="3" name="Footer Placeholder 2"/>
          <p:cNvSpPr>
            <a:spLocks noGrp="1"/>
          </p:cNvSpPr>
          <p:nvPr>
            <p:ph type="ftr" sz="quarter" idx="11"/>
          </p:nvPr>
        </p:nvSpPr>
        <p:spPr/>
        <p:txBody>
          <a:bodyPr/>
          <a:lstStyle/>
          <a:p>
            <a:r>
              <a:rPr lang="en-US" smtClean="0"/>
              <a:t>Lahcen Haddad, PhD, Anatomy of Violence</a:t>
            </a:r>
            <a:endParaRPr lang="en-US"/>
          </a:p>
        </p:txBody>
      </p:sp>
      <p:sp>
        <p:nvSpPr>
          <p:cNvPr id="4" name="Slide Number Placeholder 3"/>
          <p:cNvSpPr>
            <a:spLocks noGrp="1"/>
          </p:cNvSpPr>
          <p:nvPr>
            <p:ph type="sldNum" sz="quarter" idx="12"/>
          </p:nvPr>
        </p:nvSpPr>
        <p:spPr/>
        <p:txBody>
          <a:bodyPr/>
          <a:lstStyle/>
          <a:p>
            <a:fld id="{BFBF5C44-652B-4613-A383-2738F496A8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E8053F-D85E-46A3-9482-0950A907617E}" type="datetime1">
              <a:rPr lang="fr-FR" smtClean="0"/>
              <a:pPr/>
              <a:t>09/08/2010</a:t>
            </a:fld>
            <a:endParaRPr lang="en-US"/>
          </a:p>
        </p:txBody>
      </p:sp>
      <p:sp>
        <p:nvSpPr>
          <p:cNvPr id="6" name="Footer Placeholder 5"/>
          <p:cNvSpPr>
            <a:spLocks noGrp="1"/>
          </p:cNvSpPr>
          <p:nvPr>
            <p:ph type="ftr" sz="quarter" idx="11"/>
          </p:nvPr>
        </p:nvSpPr>
        <p:spPr/>
        <p:txBody>
          <a:bodyPr/>
          <a:lstStyle/>
          <a:p>
            <a:r>
              <a:rPr lang="en-US" smtClean="0"/>
              <a:t>Lahcen Haddad, PhD, Anatomy of Violence</a:t>
            </a:r>
            <a:endParaRPr lang="en-US"/>
          </a:p>
        </p:txBody>
      </p:sp>
      <p:sp>
        <p:nvSpPr>
          <p:cNvPr id="7" name="Slide Number Placeholder 6"/>
          <p:cNvSpPr>
            <a:spLocks noGrp="1"/>
          </p:cNvSpPr>
          <p:nvPr>
            <p:ph type="sldNum" sz="quarter" idx="12"/>
          </p:nvPr>
        </p:nvSpPr>
        <p:spPr/>
        <p:txBody>
          <a:bodyPr/>
          <a:lstStyle/>
          <a:p>
            <a:fld id="{BFBF5C44-652B-4613-A383-2738F496A8D2}"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517D237-5387-4F82-ABAB-B453199712BA}" type="datetime1">
              <a:rPr lang="fr-FR" smtClean="0"/>
              <a:pPr/>
              <a:t>09/08/2010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Lahcen Haddad, PhD, Anatomy of Violence</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FBF5C44-652B-4613-A383-2738F496A8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EDD74D7-B8CE-4EFB-BC4E-E7045EA8AC95}" type="datetime1">
              <a:rPr lang="fr-FR" smtClean="0"/>
              <a:pPr/>
              <a:t>09/08/2010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US" smtClean="0"/>
              <a:t>Lahcen Haddad, PhD, Anatomy of Violence</a:t>
            </a: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FBF5C44-652B-4613-A383-2738F496A8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The Socio-Political Anatomy of Violence</a:t>
            </a:r>
            <a:endParaRPr lang="en-US" dirty="0"/>
          </a:p>
        </p:txBody>
      </p:sp>
      <p:sp>
        <p:nvSpPr>
          <p:cNvPr id="3" name="Sous-titre 2"/>
          <p:cNvSpPr>
            <a:spLocks noGrp="1"/>
          </p:cNvSpPr>
          <p:nvPr>
            <p:ph type="subTitle" idx="1"/>
          </p:nvPr>
        </p:nvSpPr>
        <p:spPr/>
        <p:txBody>
          <a:bodyPr/>
          <a:lstStyle/>
          <a:p>
            <a:r>
              <a:rPr lang="en-US" dirty="0" smtClean="0"/>
              <a:t>Beyond legitimating theories </a:t>
            </a:r>
            <a:endParaRPr lang="en-US" dirty="0"/>
          </a:p>
        </p:txBody>
      </p:sp>
      <p:sp>
        <p:nvSpPr>
          <p:cNvPr id="4" name="Footer Placeholder 3"/>
          <p:cNvSpPr>
            <a:spLocks noGrp="1"/>
          </p:cNvSpPr>
          <p:nvPr>
            <p:ph type="ftr" sz="quarter" idx="11"/>
          </p:nvPr>
        </p:nvSpPr>
        <p:spPr/>
        <p:txBody>
          <a:bodyPr/>
          <a:lstStyle/>
          <a:p>
            <a:r>
              <a:rPr lang="en-US" dirty="0" smtClean="0"/>
              <a:t>Lahcen Haddad, PhD, Anatomy of Violence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Epistemological </a:t>
            </a:r>
            <a:r>
              <a:rPr lang="en-US" dirty="0" err="1" smtClean="0"/>
              <a:t>cul</a:t>
            </a:r>
            <a:r>
              <a:rPr lang="en-US" dirty="0" smtClean="0"/>
              <a:t> de sacs of philosophical theories</a:t>
            </a:r>
            <a:endParaRPr lang="en-US" dirty="0"/>
          </a:p>
        </p:txBody>
      </p:sp>
      <p:sp>
        <p:nvSpPr>
          <p:cNvPr id="3" name="Content Placeholder 2"/>
          <p:cNvSpPr>
            <a:spLocks noGrp="1"/>
          </p:cNvSpPr>
          <p:nvPr>
            <p:ph idx="1"/>
          </p:nvPr>
        </p:nvSpPr>
        <p:spPr/>
        <p:txBody>
          <a:bodyPr/>
          <a:lstStyle/>
          <a:p>
            <a:r>
              <a:rPr lang="en-US" dirty="0" smtClean="0"/>
              <a:t>The problem with philosophical, psychoanalytical and psychological theories of violence is that they somehow justify the recourse to violence despite that fact that they help us understand the phenomenon</a:t>
            </a:r>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Need for a politico—sociological approach </a:t>
            </a:r>
            <a:endParaRPr lang="en-US" dirty="0"/>
          </a:p>
        </p:txBody>
      </p:sp>
      <p:sp>
        <p:nvSpPr>
          <p:cNvPr id="3" name="Content Placeholder 2"/>
          <p:cNvSpPr>
            <a:spLocks noGrp="1"/>
          </p:cNvSpPr>
          <p:nvPr>
            <p:ph idx="1"/>
          </p:nvPr>
        </p:nvSpPr>
        <p:spPr/>
        <p:txBody>
          <a:bodyPr/>
          <a:lstStyle/>
          <a:p>
            <a:r>
              <a:rPr lang="en-US" dirty="0" smtClean="0"/>
              <a:t>Need for a politico-sociological approach that does not justify violence –but that rather delegitimizes it</a:t>
            </a:r>
          </a:p>
          <a:p>
            <a:r>
              <a:rPr lang="en-US" dirty="0" smtClean="0"/>
              <a:t>The approach should also be from a peace perspective. Violence should be looked at as a form of deprivation of something, even if this “something” remains ideal. </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dirty="0" err="1" smtClean="0"/>
              <a:t>Galtung’s</a:t>
            </a:r>
            <a:r>
              <a:rPr lang="en-US" dirty="0" smtClean="0"/>
              <a:t> peace approach</a:t>
            </a:r>
            <a:endParaRPr lang="en-US" dirty="0"/>
          </a:p>
        </p:txBody>
      </p:sp>
      <p:sp>
        <p:nvSpPr>
          <p:cNvPr id="3" name="Espace réservé du contenu 2"/>
          <p:cNvSpPr>
            <a:spLocks noGrp="1"/>
          </p:cNvSpPr>
          <p:nvPr>
            <p:ph idx="1"/>
          </p:nvPr>
        </p:nvSpPr>
        <p:spPr/>
        <p:txBody>
          <a:bodyPr>
            <a:normAutofit/>
          </a:bodyPr>
          <a:lstStyle/>
          <a:p>
            <a:pPr lvl="0"/>
            <a:r>
              <a:rPr lang="en-US" dirty="0" smtClean="0"/>
              <a:t>According </a:t>
            </a:r>
            <a:r>
              <a:rPr lang="en-US" dirty="0"/>
              <a:t>to the Norwegian sociologist and father of peace </a:t>
            </a:r>
            <a:r>
              <a:rPr lang="en-US" dirty="0" smtClean="0"/>
              <a:t>research, </a:t>
            </a:r>
            <a:r>
              <a:rPr lang="en-US" dirty="0"/>
              <a:t>Johan </a:t>
            </a:r>
            <a:r>
              <a:rPr lang="en-US" dirty="0" err="1"/>
              <a:t>Galtung</a:t>
            </a:r>
            <a:r>
              <a:rPr lang="en-US" dirty="0"/>
              <a:t>, violence is something that hinders the realization of potentialities of the person at whom the violent action is directed or as a phenomenon which reduces a person’s potential for performance.</a:t>
            </a:r>
            <a:endParaRPr lang="fr-FR" dirty="0"/>
          </a:p>
          <a:p>
            <a:pPr>
              <a:buNone/>
            </a:pP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dirty="0" smtClean="0"/>
              <a:t>Violence as impediment to realize oneself</a:t>
            </a:r>
            <a:endParaRPr lang="en-US" dirty="0"/>
          </a:p>
        </p:txBody>
      </p:sp>
      <p:sp>
        <p:nvSpPr>
          <p:cNvPr id="3" name="Espace réservé du contenu 2"/>
          <p:cNvSpPr>
            <a:spLocks noGrp="1"/>
          </p:cNvSpPr>
          <p:nvPr>
            <p:ph idx="1"/>
          </p:nvPr>
        </p:nvSpPr>
        <p:spPr/>
        <p:txBody>
          <a:bodyPr>
            <a:normAutofit/>
          </a:bodyPr>
          <a:lstStyle/>
          <a:p>
            <a:r>
              <a:rPr lang="en-US" i="1" dirty="0" smtClean="0"/>
              <a:t>“Violence </a:t>
            </a:r>
            <a:r>
              <a:rPr lang="en-US" i="1" dirty="0"/>
              <a:t>is present when human beings are being influenced so that their actual somatic and mental realizations are below their potential realizations</a:t>
            </a:r>
            <a:r>
              <a:rPr lang="en-US" dirty="0"/>
              <a:t>. </a:t>
            </a:r>
            <a:r>
              <a:rPr lang="en-US" dirty="0" smtClean="0"/>
              <a:t>….”</a:t>
            </a:r>
            <a:endParaRPr lang="fr-FR" dirty="0"/>
          </a:p>
          <a:p>
            <a:endParaRPr lang="fr-FR" dirty="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Violence is history-bound</a:t>
            </a:r>
            <a:endParaRPr lang="en-US" dirty="0"/>
          </a:p>
        </p:txBody>
      </p:sp>
      <p:sp>
        <p:nvSpPr>
          <p:cNvPr id="3" name="Content Placeholder 2"/>
          <p:cNvSpPr>
            <a:spLocks noGrp="1"/>
          </p:cNvSpPr>
          <p:nvPr>
            <p:ph idx="1"/>
          </p:nvPr>
        </p:nvSpPr>
        <p:spPr/>
        <p:txBody>
          <a:bodyPr/>
          <a:lstStyle/>
          <a:p>
            <a:r>
              <a:rPr lang="en-US" dirty="0" smtClean="0"/>
              <a:t>Thus, if a person died from tuberculosis in the eighteen century it would be hard to conceive of this as violence since it might have been quite unavoidable,</a:t>
            </a:r>
          </a:p>
          <a:p>
            <a:r>
              <a:rPr lang="en-US" dirty="0" smtClean="0"/>
              <a:t> but if s/he dies from it today, despite all medical resources in the world, then violence is present according to </a:t>
            </a:r>
            <a:r>
              <a:rPr lang="en-US" dirty="0" err="1" smtClean="0"/>
              <a:t>Galtung’s</a:t>
            </a:r>
            <a:r>
              <a:rPr lang="en-US" dirty="0" smtClean="0"/>
              <a:t> definition</a:t>
            </a: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dirty="0" smtClean="0"/>
              <a:t>Violence as containment of potential</a:t>
            </a:r>
            <a:endParaRPr lang="en-US" dirty="0"/>
          </a:p>
        </p:txBody>
      </p:sp>
      <p:sp>
        <p:nvSpPr>
          <p:cNvPr id="3" name="Espace réservé du contenu 2"/>
          <p:cNvSpPr>
            <a:spLocks noGrp="1"/>
          </p:cNvSpPr>
          <p:nvPr>
            <p:ph idx="1"/>
          </p:nvPr>
        </p:nvSpPr>
        <p:spPr>
          <a:xfrm>
            <a:off x="571472" y="1643050"/>
            <a:ext cx="8229600" cy="4525963"/>
          </a:xfrm>
        </p:spPr>
        <p:txBody>
          <a:bodyPr>
            <a:normAutofit fontScale="77500" lnSpcReduction="20000"/>
          </a:bodyPr>
          <a:lstStyle/>
          <a:p>
            <a:pPr lvl="1">
              <a:buFont typeface="Arial" pitchFamily="34" charset="0"/>
              <a:buChar char="•"/>
            </a:pPr>
            <a:r>
              <a:rPr lang="en-US" sz="3500" dirty="0" smtClean="0"/>
              <a:t>Violence </a:t>
            </a:r>
            <a:r>
              <a:rPr lang="en-US" sz="3500" dirty="0"/>
              <a:t>is the cause of the difference between the actual and the potential and increases, or prevents the decrease of, the distance between them</a:t>
            </a:r>
            <a:r>
              <a:rPr lang="en-US" sz="3500" dirty="0" smtClean="0"/>
              <a:t>.</a:t>
            </a:r>
          </a:p>
          <a:p>
            <a:pPr lvl="1"/>
            <a:endParaRPr lang="fr-FR" sz="3500" dirty="0"/>
          </a:p>
          <a:p>
            <a:pPr lvl="1">
              <a:buFont typeface="Arial" pitchFamily="34" charset="0"/>
              <a:buChar char="•"/>
            </a:pPr>
            <a:r>
              <a:rPr lang="en-US" sz="3500" dirty="0"/>
              <a:t>Violence as </a:t>
            </a:r>
            <a:r>
              <a:rPr lang="en-US" sz="3500" dirty="0" smtClean="0"/>
              <a:t>containment </a:t>
            </a:r>
            <a:r>
              <a:rPr lang="en-US" sz="3500" dirty="0"/>
              <a:t>of potential is thus exerted on individuals, leading to the absence of social justice and the </a:t>
            </a:r>
            <a:r>
              <a:rPr lang="en-US" sz="3500" dirty="0" smtClean="0"/>
              <a:t>manipulation </a:t>
            </a:r>
            <a:r>
              <a:rPr lang="en-US" sz="3500" dirty="0"/>
              <a:t>of knowledge</a:t>
            </a:r>
            <a:r>
              <a:rPr lang="en-US" sz="3500" dirty="0" smtClean="0"/>
              <a:t>.</a:t>
            </a:r>
          </a:p>
          <a:p>
            <a:pPr lvl="1"/>
            <a:endParaRPr lang="fr-FR" sz="3500" dirty="0"/>
          </a:p>
          <a:p>
            <a:pPr lvl="1">
              <a:buFont typeface="Arial" pitchFamily="34" charset="0"/>
              <a:buChar char="•"/>
            </a:pPr>
            <a:r>
              <a:rPr lang="en-US" sz="3500" dirty="0" smtClean="0"/>
              <a:t>Difference </a:t>
            </a:r>
            <a:r>
              <a:rPr lang="en-US" sz="3500" dirty="0"/>
              <a:t>between </a:t>
            </a:r>
            <a:r>
              <a:rPr lang="en-US" sz="3500" dirty="0" smtClean="0"/>
              <a:t>potential &amp; actual </a:t>
            </a:r>
            <a:r>
              <a:rPr lang="en-US" sz="3500" dirty="0"/>
              <a:t>is only indicative of violence if </a:t>
            </a:r>
            <a:r>
              <a:rPr lang="en-US" sz="3500" dirty="0" smtClean="0"/>
              <a:t>it’s avoidable &amp; </a:t>
            </a:r>
            <a:r>
              <a:rPr lang="en-US" sz="3500" dirty="0"/>
              <a:t>known to be so</a:t>
            </a:r>
            <a:r>
              <a:rPr lang="en-US" sz="3500" dirty="0" smtClean="0"/>
              <a:t>.</a:t>
            </a:r>
          </a:p>
          <a:p>
            <a:pPr lvl="1">
              <a:buNone/>
            </a:pPr>
            <a:endParaRPr lang="fr-FR" dirty="0"/>
          </a:p>
          <a:p>
            <a:pPr>
              <a:buNone/>
            </a:pP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Ideals of human life</a:t>
            </a:r>
            <a:endParaRPr lang="en-US" dirty="0"/>
          </a:p>
        </p:txBody>
      </p:sp>
      <p:sp>
        <p:nvSpPr>
          <p:cNvPr id="3" name="Content Placeholder 2"/>
          <p:cNvSpPr>
            <a:spLocks noGrp="1"/>
          </p:cNvSpPr>
          <p:nvPr>
            <p:ph idx="1"/>
          </p:nvPr>
        </p:nvSpPr>
        <p:spPr/>
        <p:txBody>
          <a:bodyPr/>
          <a:lstStyle/>
          <a:p>
            <a:pPr marL="438912" lvl="1" indent="-320040">
              <a:spcBef>
                <a:spcPts val="0"/>
              </a:spcBef>
              <a:buClr>
                <a:schemeClr val="accent1"/>
              </a:buClr>
              <a:buSzPct val="80000"/>
              <a:buFont typeface="Wingdings 2"/>
              <a:buChar char=""/>
            </a:pPr>
            <a:r>
              <a:rPr lang="en-US" sz="3000" dirty="0" smtClean="0"/>
              <a:t>The realization of potentialities is taken here as something for which human beings are born to live for or as something that is simply desirable and worthwhile for one to pursue. </a:t>
            </a:r>
          </a:p>
          <a:p>
            <a:pPr marL="438912" lvl="1" indent="-320040">
              <a:spcBef>
                <a:spcPts val="0"/>
              </a:spcBef>
              <a:buClr>
                <a:schemeClr val="accent1"/>
              </a:buClr>
              <a:buSzPct val="80000"/>
              <a:buFont typeface="Wingdings 2"/>
              <a:buChar char=""/>
            </a:pPr>
            <a:r>
              <a:rPr lang="en-US" sz="3000" dirty="0" smtClean="0"/>
              <a:t>This is close to the ideals expressed in the humanistic enlightenment heritage,  American and French Revolutions or embodied in the modern day developed democratic practices</a:t>
            </a:r>
            <a:endParaRPr lang="fr-FR" sz="3000"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Impediments to the realization of the ideals of human life</a:t>
            </a:r>
            <a:endParaRPr lang="en-US" dirty="0"/>
          </a:p>
        </p:txBody>
      </p:sp>
      <p:sp>
        <p:nvSpPr>
          <p:cNvPr id="3" name="Content Placeholder 2"/>
          <p:cNvSpPr>
            <a:spLocks noGrp="1"/>
          </p:cNvSpPr>
          <p:nvPr>
            <p:ph idx="1"/>
          </p:nvPr>
        </p:nvSpPr>
        <p:spPr/>
        <p:txBody>
          <a:bodyPr/>
          <a:lstStyle/>
          <a:p>
            <a:r>
              <a:rPr lang="en-US" dirty="0" smtClean="0"/>
              <a:t>Personal violence</a:t>
            </a:r>
          </a:p>
          <a:p>
            <a:r>
              <a:rPr lang="en-US" dirty="0" smtClean="0"/>
              <a:t>Structural violence</a:t>
            </a:r>
          </a:p>
          <a:p>
            <a:r>
              <a:rPr lang="en-US" dirty="0" smtClean="0"/>
              <a:t>Cultural violence</a:t>
            </a:r>
          </a:p>
          <a:p>
            <a:r>
              <a:rPr lang="en-US" dirty="0" smtClean="0"/>
              <a:t>Symbolic violence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a:t>Personal Violence</a:t>
            </a:r>
            <a:r>
              <a:rPr lang="fr-FR" dirty="0"/>
              <a:t/>
            </a:r>
            <a:br>
              <a:rPr lang="fr-FR" dirty="0"/>
            </a:br>
            <a:endParaRPr lang="en-US" dirty="0"/>
          </a:p>
        </p:txBody>
      </p:sp>
      <p:sp>
        <p:nvSpPr>
          <p:cNvPr id="3" name="Espace réservé du contenu 2"/>
          <p:cNvSpPr>
            <a:spLocks noGrp="1"/>
          </p:cNvSpPr>
          <p:nvPr>
            <p:ph idx="1"/>
          </p:nvPr>
        </p:nvSpPr>
        <p:spPr/>
        <p:txBody>
          <a:bodyPr>
            <a:normAutofit lnSpcReduction="10000"/>
          </a:bodyPr>
          <a:lstStyle/>
          <a:p>
            <a:pPr lvl="0"/>
            <a:r>
              <a:rPr lang="en-US" sz="3300" dirty="0"/>
              <a:t>The deliberate causing of physical harm and infliction of pain or death by beating or killing one person or group by another, whether in war or in interpersonal situations, represents personal or direct violence</a:t>
            </a:r>
            <a:r>
              <a:rPr lang="en-US" sz="3300" dirty="0" smtClean="0"/>
              <a:t>,</a:t>
            </a:r>
          </a:p>
          <a:p>
            <a:pPr lvl="0"/>
            <a:r>
              <a:rPr lang="en-US" sz="3300" dirty="0" smtClean="0"/>
              <a:t>Personal violence is </a:t>
            </a:r>
            <a:r>
              <a:rPr lang="en-US" sz="3300" dirty="0"/>
              <a:t>a term that refers to a visible, personal, manifest and non-structural act.</a:t>
            </a:r>
            <a:endParaRPr lang="fr-FR" sz="3300" dirty="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A Typology of Personal Somatic Violence</a:t>
            </a:r>
          </a:p>
        </p:txBody>
      </p:sp>
      <p:graphicFrame>
        <p:nvGraphicFramePr>
          <p:cNvPr id="4" name="Espace réservé du contenu 3"/>
          <p:cNvGraphicFramePr>
            <a:graphicFrameLocks noGrp="1"/>
          </p:cNvGraphicFramePr>
          <p:nvPr>
            <p:ph idx="1"/>
          </p:nvPr>
        </p:nvGraphicFramePr>
        <p:xfrm>
          <a:off x="142845" y="1600200"/>
          <a:ext cx="8858312" cy="5043510"/>
        </p:xfrm>
        <a:graphic>
          <a:graphicData uri="http://schemas.openxmlformats.org/drawingml/2006/table">
            <a:tbl>
              <a:tblPr firstRow="1" bandRow="1">
                <a:tableStyleId>{5C22544A-7EE6-4342-B048-85BDC9FD1C3A}</a:tableStyleId>
              </a:tblPr>
              <a:tblGrid>
                <a:gridCol w="4429156"/>
                <a:gridCol w="4429156"/>
              </a:tblGrid>
              <a:tr h="370840">
                <a:tc>
                  <a:txBody>
                    <a:bodyPr/>
                    <a:lstStyle/>
                    <a:p>
                      <a:endParaRPr lang="en-US" dirty="0"/>
                    </a:p>
                  </a:txBody>
                  <a:tcPr/>
                </a:tc>
                <a:tc>
                  <a:txBody>
                    <a:bodyPr/>
                    <a:lstStyle/>
                    <a:p>
                      <a:endParaRPr lang="en-US"/>
                    </a:p>
                  </a:txBody>
                  <a:tcPr/>
                </a:tc>
              </a:tr>
              <a:tr h="4672670">
                <a:tc>
                  <a:txBody>
                    <a:bodyPr/>
                    <a:lstStyle/>
                    <a:p>
                      <a:r>
                        <a:rPr lang="en-US" sz="2400" kern="1200" dirty="0" smtClean="0">
                          <a:solidFill>
                            <a:schemeClr val="dk1"/>
                          </a:solidFill>
                          <a:latin typeface="+mn-lt"/>
                          <a:ea typeface="+mn-ea"/>
                          <a:cs typeface="+mn-cs"/>
                        </a:rPr>
                        <a:t>1. crushing (fist fight, catapults)</a:t>
                      </a:r>
                      <a:endParaRPr lang="fr-FR" sz="2400" kern="1200" dirty="0" smtClean="0">
                        <a:solidFill>
                          <a:schemeClr val="dk1"/>
                        </a:solidFill>
                        <a:latin typeface="+mn-lt"/>
                        <a:ea typeface="+mn-ea"/>
                        <a:cs typeface="+mn-cs"/>
                      </a:endParaRPr>
                    </a:p>
                    <a:p>
                      <a:r>
                        <a:rPr lang="en-US" sz="2400" kern="1200" dirty="0" smtClean="0">
                          <a:solidFill>
                            <a:schemeClr val="dk1"/>
                          </a:solidFill>
                          <a:latin typeface="+mn-lt"/>
                          <a:ea typeface="+mn-ea"/>
                          <a:cs typeface="+mn-cs"/>
                        </a:rPr>
                        <a:t>2. tearing (hanging, stretching, cutting)</a:t>
                      </a:r>
                      <a:endParaRPr lang="fr-FR" sz="2400" kern="1200" dirty="0" smtClean="0">
                        <a:solidFill>
                          <a:schemeClr val="dk1"/>
                        </a:solidFill>
                        <a:latin typeface="+mn-lt"/>
                        <a:ea typeface="+mn-ea"/>
                        <a:cs typeface="+mn-cs"/>
                      </a:endParaRPr>
                    </a:p>
                    <a:p>
                      <a:r>
                        <a:rPr lang="en-US" sz="2400" kern="1200" dirty="0" smtClean="0">
                          <a:solidFill>
                            <a:schemeClr val="dk1"/>
                          </a:solidFill>
                          <a:latin typeface="+mn-lt"/>
                          <a:ea typeface="+mn-ea"/>
                          <a:cs typeface="+mn-cs"/>
                        </a:rPr>
                        <a:t>3. piercing (knives, spears, bullets)</a:t>
                      </a:r>
                      <a:endParaRPr lang="fr-FR" sz="2400" kern="1200" dirty="0" smtClean="0">
                        <a:solidFill>
                          <a:schemeClr val="dk1"/>
                        </a:solidFill>
                        <a:latin typeface="+mn-lt"/>
                        <a:ea typeface="+mn-ea"/>
                        <a:cs typeface="+mn-cs"/>
                      </a:endParaRPr>
                    </a:p>
                    <a:p>
                      <a:r>
                        <a:rPr lang="en-US" sz="2400" kern="1200" dirty="0" smtClean="0">
                          <a:solidFill>
                            <a:schemeClr val="dk1"/>
                          </a:solidFill>
                          <a:latin typeface="+mn-lt"/>
                          <a:ea typeface="+mn-ea"/>
                          <a:cs typeface="+mn-cs"/>
                        </a:rPr>
                        <a:t>4. burning (arson, flame, thrower)</a:t>
                      </a:r>
                      <a:endParaRPr lang="fr-FR" sz="2400" kern="1200" dirty="0" smtClean="0">
                        <a:solidFill>
                          <a:schemeClr val="dk1"/>
                        </a:solidFill>
                        <a:latin typeface="+mn-lt"/>
                        <a:ea typeface="+mn-ea"/>
                        <a:cs typeface="+mn-cs"/>
                      </a:endParaRPr>
                    </a:p>
                    <a:p>
                      <a:r>
                        <a:rPr lang="en-US" sz="2400" kern="1200" dirty="0" smtClean="0">
                          <a:solidFill>
                            <a:schemeClr val="dk1"/>
                          </a:solidFill>
                          <a:latin typeface="+mn-lt"/>
                          <a:ea typeface="+mn-ea"/>
                          <a:cs typeface="+mn-cs"/>
                        </a:rPr>
                        <a:t>5. poisoning (in water and food, in gases)</a:t>
                      </a:r>
                      <a:endParaRPr lang="fr-FR" sz="2400" kern="1200" dirty="0" smtClean="0">
                        <a:solidFill>
                          <a:schemeClr val="dk1"/>
                        </a:solidFill>
                        <a:latin typeface="+mn-lt"/>
                        <a:ea typeface="+mn-ea"/>
                        <a:cs typeface="+mn-cs"/>
                      </a:endParaRPr>
                    </a:p>
                    <a:p>
                      <a:r>
                        <a:rPr lang="en-US" sz="2400" kern="1200" dirty="0" smtClean="0">
                          <a:solidFill>
                            <a:schemeClr val="dk1"/>
                          </a:solidFill>
                          <a:latin typeface="+mn-lt"/>
                          <a:ea typeface="+mn-ea"/>
                          <a:cs typeface="+mn-cs"/>
                        </a:rPr>
                        <a:t>6. evaporation (as in nuclear explosion)</a:t>
                      </a:r>
                      <a:endParaRPr lang="fr-FR" sz="2400" kern="1200" dirty="0" smtClean="0">
                        <a:solidFill>
                          <a:schemeClr val="dk1"/>
                        </a:solidFill>
                        <a:latin typeface="+mn-lt"/>
                        <a:ea typeface="+mn-ea"/>
                        <a:cs typeface="+mn-cs"/>
                      </a:endParaRPr>
                    </a:p>
                    <a:p>
                      <a:endParaRPr lang="en-US" dirty="0"/>
                    </a:p>
                  </a:txBody>
                  <a:tcPr/>
                </a:tc>
                <a:tc>
                  <a:txBody>
                    <a:bodyPr/>
                    <a:lstStyle/>
                    <a:p>
                      <a:pPr marL="342900" lvl="0" indent="-342900" rtl="0">
                        <a:buFont typeface="+mj-lt"/>
                        <a:buAutoNum type="arabicPeriod"/>
                      </a:pPr>
                      <a:r>
                        <a:rPr lang="en-US" sz="2400" kern="1200" dirty="0" smtClean="0">
                          <a:solidFill>
                            <a:schemeClr val="dk1"/>
                          </a:solidFill>
                          <a:latin typeface="+mn-lt"/>
                          <a:ea typeface="+mn-ea"/>
                          <a:cs typeface="+mn-cs"/>
                        </a:rPr>
                        <a:t>denial of air (shocking, strangulation)</a:t>
                      </a:r>
                      <a:endParaRPr lang="fr-FR" sz="2400" kern="1200" dirty="0" smtClean="0">
                        <a:solidFill>
                          <a:schemeClr val="dk1"/>
                        </a:solidFill>
                        <a:latin typeface="+mn-lt"/>
                        <a:ea typeface="+mn-ea"/>
                        <a:cs typeface="+mn-cs"/>
                      </a:endParaRPr>
                    </a:p>
                    <a:p>
                      <a:pPr marL="342900" lvl="0" indent="-342900">
                        <a:buFont typeface="+mj-lt"/>
                        <a:buAutoNum type="arabicPeriod"/>
                      </a:pPr>
                      <a:r>
                        <a:rPr lang="en-US" sz="2400" kern="1200" dirty="0" smtClean="0">
                          <a:solidFill>
                            <a:schemeClr val="dk1"/>
                          </a:solidFill>
                          <a:latin typeface="+mn-lt"/>
                          <a:ea typeface="+mn-ea"/>
                          <a:cs typeface="+mn-cs"/>
                        </a:rPr>
                        <a:t> denial of water (dehydration)</a:t>
                      </a:r>
                      <a:endParaRPr lang="fr-FR" sz="2400" kern="1200" dirty="0" smtClean="0">
                        <a:solidFill>
                          <a:schemeClr val="dk1"/>
                        </a:solidFill>
                        <a:latin typeface="+mn-lt"/>
                        <a:ea typeface="+mn-ea"/>
                        <a:cs typeface="+mn-cs"/>
                      </a:endParaRPr>
                    </a:p>
                    <a:p>
                      <a:pPr marL="342900" lvl="0" indent="-342900">
                        <a:buFont typeface="+mj-lt"/>
                        <a:buAutoNum type="arabicPeriod"/>
                      </a:pPr>
                      <a:r>
                        <a:rPr lang="en-US" sz="2400" kern="1200" dirty="0" smtClean="0">
                          <a:solidFill>
                            <a:schemeClr val="dk1"/>
                          </a:solidFill>
                          <a:latin typeface="+mn-lt"/>
                          <a:ea typeface="+mn-ea"/>
                          <a:cs typeface="+mn-cs"/>
                        </a:rPr>
                        <a:t>denial of food (starvation due to siege, embargo)</a:t>
                      </a:r>
                      <a:endParaRPr lang="fr-FR" sz="2400" kern="1200" dirty="0" smtClean="0">
                        <a:solidFill>
                          <a:schemeClr val="dk1"/>
                        </a:solidFill>
                        <a:latin typeface="+mn-lt"/>
                        <a:ea typeface="+mn-ea"/>
                        <a:cs typeface="+mn-cs"/>
                      </a:endParaRPr>
                    </a:p>
                    <a:p>
                      <a:pPr marL="342900" lvl="0" indent="-342900">
                        <a:buFont typeface="+mj-lt"/>
                        <a:buAutoNum type="arabicPeriod"/>
                      </a:pPr>
                      <a:r>
                        <a:rPr lang="en-US" sz="2400" kern="1200" dirty="0" smtClean="0">
                          <a:solidFill>
                            <a:schemeClr val="dk1"/>
                          </a:solidFill>
                          <a:latin typeface="+mn-lt"/>
                          <a:ea typeface="+mn-ea"/>
                          <a:cs typeface="+mn-cs"/>
                        </a:rPr>
                        <a:t>denial of movement</a:t>
                      </a:r>
                      <a:endParaRPr lang="fr-FR" sz="2400" kern="1200" dirty="0" smtClean="0">
                        <a:solidFill>
                          <a:schemeClr val="dk1"/>
                        </a:solidFill>
                        <a:latin typeface="+mn-lt"/>
                        <a:ea typeface="+mn-ea"/>
                        <a:cs typeface="+mn-cs"/>
                      </a:endParaRPr>
                    </a:p>
                    <a:p>
                      <a:pPr marL="342900" lvl="0" indent="-342900">
                        <a:buFont typeface="+mj-lt"/>
                        <a:buAutoNum type="alphaLcPeriod"/>
                      </a:pPr>
                      <a:r>
                        <a:rPr lang="en-US" sz="2400" kern="1200" dirty="0" smtClean="0">
                          <a:solidFill>
                            <a:schemeClr val="dk1"/>
                          </a:solidFill>
                          <a:latin typeface="+mn-lt"/>
                          <a:ea typeface="+mn-ea"/>
                          <a:cs typeface="+mn-cs"/>
                        </a:rPr>
                        <a:t>by body constraints (chains, gas)</a:t>
                      </a:r>
                      <a:endParaRPr lang="fr-FR" sz="2400" kern="1200" dirty="0" smtClean="0">
                        <a:solidFill>
                          <a:schemeClr val="dk1"/>
                        </a:solidFill>
                        <a:latin typeface="+mn-lt"/>
                        <a:ea typeface="+mn-ea"/>
                        <a:cs typeface="+mn-cs"/>
                      </a:endParaRPr>
                    </a:p>
                    <a:p>
                      <a:pPr marL="342900" lvl="0" indent="-342900">
                        <a:buFont typeface="+mj-lt"/>
                        <a:buAutoNum type="alphaLcPeriod"/>
                      </a:pPr>
                      <a:r>
                        <a:rPr lang="en-US" sz="2400" kern="1200" dirty="0" smtClean="0">
                          <a:solidFill>
                            <a:schemeClr val="dk1"/>
                          </a:solidFill>
                          <a:latin typeface="+mn-lt"/>
                          <a:ea typeface="+mn-ea"/>
                          <a:cs typeface="+mn-cs"/>
                        </a:rPr>
                        <a:t>by space constraints (prison,     detention, exile)</a:t>
                      </a:r>
                      <a:endParaRPr lang="fr-FR" sz="2400" kern="1200" dirty="0" smtClean="0">
                        <a:solidFill>
                          <a:schemeClr val="dk1"/>
                        </a:solidFill>
                        <a:latin typeface="+mn-lt"/>
                        <a:ea typeface="+mn-ea"/>
                        <a:cs typeface="+mn-cs"/>
                      </a:endParaRPr>
                    </a:p>
                    <a:p>
                      <a:pPr marL="342900" indent="-342900">
                        <a:buFont typeface="+mj-lt"/>
                        <a:buAutoNum type="alphaLcPeriod"/>
                      </a:pPr>
                      <a:r>
                        <a:rPr lang="en-US" sz="2400" kern="1200" dirty="0" smtClean="0">
                          <a:solidFill>
                            <a:schemeClr val="dk1"/>
                          </a:solidFill>
                          <a:latin typeface="+mn-lt"/>
                          <a:ea typeface="+mn-ea"/>
                          <a:cs typeface="+mn-cs"/>
                        </a:rPr>
                        <a:t>by brain control (nerve gases, “brain</a:t>
                      </a:r>
                      <a:r>
                        <a:rPr lang="en-US" sz="2400" kern="1200" baseline="0" dirty="0" smtClean="0">
                          <a:solidFill>
                            <a:schemeClr val="dk1"/>
                          </a:solidFill>
                          <a:latin typeface="+mn-lt"/>
                          <a:ea typeface="+mn-ea"/>
                          <a:cs typeface="+mn-cs"/>
                        </a:rPr>
                        <a:t>    </a:t>
                      </a:r>
                      <a:r>
                        <a:rPr lang="en-US" sz="2400" kern="1200" dirty="0" smtClean="0">
                          <a:solidFill>
                            <a:schemeClr val="dk1"/>
                          </a:solidFill>
                          <a:latin typeface="+mn-lt"/>
                          <a:ea typeface="+mn-ea"/>
                          <a:cs typeface="+mn-cs"/>
                        </a:rPr>
                        <a:t>washing”)</a:t>
                      </a:r>
                      <a:endParaRPr lang="en-US" sz="2400" dirty="0"/>
                    </a:p>
                  </a:txBody>
                  <a:tcPr/>
                </a:tc>
              </a:tr>
            </a:tbl>
          </a:graphicData>
        </a:graphic>
      </p:graphicFrame>
      <p:sp>
        <p:nvSpPr>
          <p:cNvPr id="5" name="Footer Placeholder 4"/>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Prevalence of Violence?</a:t>
            </a:r>
            <a:endParaRPr lang="en-US" dirty="0"/>
          </a:p>
        </p:txBody>
      </p:sp>
      <p:sp>
        <p:nvSpPr>
          <p:cNvPr id="3" name="Content Placeholder 2"/>
          <p:cNvSpPr>
            <a:spLocks noGrp="1"/>
          </p:cNvSpPr>
          <p:nvPr>
            <p:ph idx="1"/>
          </p:nvPr>
        </p:nvSpPr>
        <p:spPr/>
        <p:txBody>
          <a:bodyPr>
            <a:normAutofit/>
          </a:bodyPr>
          <a:lstStyle/>
          <a:p>
            <a:r>
              <a:rPr lang="en-US" sz="3600" dirty="0" smtClean="0"/>
              <a:t>It has been called “</a:t>
            </a:r>
            <a:r>
              <a:rPr lang="en-US" sz="3600" i="1" dirty="0" smtClean="0"/>
              <a:t>a problem from Hell</a:t>
            </a:r>
            <a:r>
              <a:rPr lang="en-US" sz="3600" dirty="0" smtClean="0"/>
              <a:t>” by former U.S. Secretary of State Warren Christopher</a:t>
            </a:r>
          </a:p>
          <a:p>
            <a:r>
              <a:rPr lang="en-US" sz="3600" dirty="0" smtClean="0"/>
              <a:t>Gil </a:t>
            </a:r>
            <a:r>
              <a:rPr lang="en-US" sz="3600" dirty="0" err="1" smtClean="0"/>
              <a:t>Bailie</a:t>
            </a:r>
            <a:r>
              <a:rPr lang="en-US" sz="3600" dirty="0" smtClean="0"/>
              <a:t> calls it something “</a:t>
            </a:r>
            <a:r>
              <a:rPr lang="en-US" sz="3600" i="1" dirty="0" smtClean="0"/>
              <a:t>shrouded in justifying myths that lend it moral legitimacy</a:t>
            </a:r>
            <a:r>
              <a:rPr lang="en-US" sz="3600" dirty="0" smtClean="0"/>
              <a:t>” </a:t>
            </a:r>
          </a:p>
          <a:p>
            <a:r>
              <a:rPr lang="en-US" sz="3600" dirty="0" smtClean="0"/>
              <a:t>Mary McCarthy: “</a:t>
            </a:r>
            <a:r>
              <a:rPr lang="en-US" sz="3600" i="1" dirty="0" smtClean="0"/>
              <a:t>In violence, we forget who we are</a:t>
            </a:r>
            <a:r>
              <a:rPr lang="en-US" sz="3600" dirty="0" smtClean="0"/>
              <a:t>”</a:t>
            </a:r>
            <a:endParaRPr lang="en-US" sz="3600"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Personal Violence</a:t>
            </a:r>
            <a:endParaRPr lang="en-US" dirty="0"/>
          </a:p>
        </p:txBody>
      </p:sp>
      <p:sp>
        <p:nvSpPr>
          <p:cNvPr id="3" name="Espace réservé du contenu 2"/>
          <p:cNvSpPr>
            <a:spLocks noGrp="1"/>
          </p:cNvSpPr>
          <p:nvPr>
            <p:ph idx="1"/>
          </p:nvPr>
        </p:nvSpPr>
        <p:spPr/>
        <p:txBody>
          <a:bodyPr>
            <a:normAutofit/>
          </a:bodyPr>
          <a:lstStyle/>
          <a:p>
            <a:r>
              <a:rPr lang="en-US" dirty="0"/>
              <a:t>The use of physical force happens either randomly or intentionally in diverse types of social </a:t>
            </a:r>
            <a:r>
              <a:rPr lang="en-US" dirty="0" smtClean="0"/>
              <a:t>settings</a:t>
            </a:r>
          </a:p>
          <a:p>
            <a:r>
              <a:rPr lang="en-US" dirty="0" smtClean="0"/>
              <a:t>Intentional violence is what Suzanne </a:t>
            </a:r>
            <a:r>
              <a:rPr lang="en-US" dirty="0" err="1" smtClean="0"/>
              <a:t>Kappeler</a:t>
            </a:r>
            <a:r>
              <a:rPr lang="en-US" dirty="0" smtClean="0"/>
              <a:t> calls </a:t>
            </a:r>
            <a:r>
              <a:rPr lang="en-US" i="1" dirty="0" smtClean="0"/>
              <a:t>the will to violence </a:t>
            </a:r>
            <a:r>
              <a:rPr lang="en-US" dirty="0" smtClean="0"/>
              <a:t>(referring to violence against women) </a:t>
            </a:r>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Organized violence and revolution</a:t>
            </a:r>
            <a:endParaRPr lang="en-US" dirty="0"/>
          </a:p>
        </p:txBody>
      </p:sp>
      <p:sp>
        <p:nvSpPr>
          <p:cNvPr id="3" name="Content Placeholder 2"/>
          <p:cNvSpPr>
            <a:spLocks noGrp="1"/>
          </p:cNvSpPr>
          <p:nvPr>
            <p:ph idx="1"/>
          </p:nvPr>
        </p:nvSpPr>
        <p:spPr/>
        <p:txBody>
          <a:bodyPr/>
          <a:lstStyle/>
          <a:p>
            <a:r>
              <a:rPr lang="en-US" dirty="0" smtClean="0"/>
              <a:t>Whereas violence in inter-personal relations maybe employed as an instrument for robbery, revenge or honor, states use organized violence to achieve foreign policy goals</a:t>
            </a:r>
          </a:p>
          <a:p>
            <a:r>
              <a:rPr lang="en-US" dirty="0" smtClean="0"/>
              <a:t>Mass violence such as war and revolution brings about social change and a power imbalance</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Weber’s concept of State monopoly of the use of violence </a:t>
            </a:r>
            <a:endParaRPr lang="en-US" dirty="0"/>
          </a:p>
        </p:txBody>
      </p:sp>
      <p:sp>
        <p:nvSpPr>
          <p:cNvPr id="3" name="Content Placeholder 2"/>
          <p:cNvSpPr>
            <a:spLocks noGrp="1"/>
          </p:cNvSpPr>
          <p:nvPr>
            <p:ph idx="1"/>
          </p:nvPr>
        </p:nvSpPr>
        <p:spPr/>
        <p:txBody>
          <a:bodyPr/>
          <a:lstStyle/>
          <a:p>
            <a:r>
              <a:rPr lang="en-US" dirty="0" smtClean="0"/>
              <a:t>Max Weber: the State monopolizes the use of violence; the process of legitimating the use of violence by states against individuals and groups.</a:t>
            </a:r>
          </a:p>
          <a:p>
            <a:r>
              <a:rPr lang="en-US" dirty="0" smtClean="0"/>
              <a:t>States could be defined as entities that dispossess individuals of the right to use violence and that make use of it (by states) legal and acceptable   </a:t>
            </a: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The </a:t>
            </a:r>
            <a:r>
              <a:rPr lang="en-US" dirty="0" smtClean="0"/>
              <a:t>Politics of </a:t>
            </a:r>
            <a:r>
              <a:rPr lang="en-US" b="1" dirty="0" smtClean="0"/>
              <a:t>Personal Violence</a:t>
            </a:r>
            <a:endParaRPr lang="en-US" dirty="0"/>
          </a:p>
        </p:txBody>
      </p:sp>
      <p:sp>
        <p:nvSpPr>
          <p:cNvPr id="3" name="Espace réservé du contenu 2"/>
          <p:cNvSpPr>
            <a:spLocks noGrp="1"/>
          </p:cNvSpPr>
          <p:nvPr>
            <p:ph idx="1"/>
          </p:nvPr>
        </p:nvSpPr>
        <p:spPr/>
        <p:txBody>
          <a:bodyPr>
            <a:normAutofit fontScale="62500" lnSpcReduction="20000"/>
          </a:bodyPr>
          <a:lstStyle/>
          <a:p>
            <a:r>
              <a:rPr lang="en-US" sz="4300" dirty="0"/>
              <a:t>At </a:t>
            </a:r>
            <a:r>
              <a:rPr lang="en-US" sz="4300" dirty="0" smtClean="0"/>
              <a:t>group </a:t>
            </a:r>
            <a:r>
              <a:rPr lang="en-US" sz="4300" dirty="0"/>
              <a:t>level, </a:t>
            </a:r>
            <a:r>
              <a:rPr lang="en-US" sz="4300" dirty="0" smtClean="0"/>
              <a:t>infliction </a:t>
            </a:r>
            <a:r>
              <a:rPr lang="en-US" sz="4300" dirty="0"/>
              <a:t>of physical injury or death on other people is a deliberate policy that serves particular </a:t>
            </a:r>
            <a:r>
              <a:rPr lang="en-US" sz="4300" dirty="0" smtClean="0"/>
              <a:t>interests</a:t>
            </a:r>
          </a:p>
          <a:p>
            <a:endParaRPr lang="en-US" sz="4300" dirty="0" smtClean="0"/>
          </a:p>
          <a:p>
            <a:r>
              <a:rPr lang="en-US" sz="4300" dirty="0"/>
              <a:t>Such physical violence as imprisonment and torture is often used for political </a:t>
            </a:r>
            <a:r>
              <a:rPr lang="en-US" sz="4300" b="1" dirty="0" smtClean="0"/>
              <a:t>purposes</a:t>
            </a:r>
            <a:r>
              <a:rPr lang="en-US" sz="4300" dirty="0" smtClean="0"/>
              <a:t> (Apartheid, authoritarian regimes, Guantanamo, outsourcing of torture etc. ) </a:t>
            </a:r>
          </a:p>
          <a:p>
            <a:pPr>
              <a:buNone/>
            </a:pPr>
            <a:r>
              <a:rPr lang="en-US" sz="4300" dirty="0" smtClean="0"/>
              <a:t> </a:t>
            </a:r>
          </a:p>
          <a:p>
            <a:pPr lvl="0"/>
            <a:r>
              <a:rPr lang="en-US" sz="4300" dirty="0"/>
              <a:t>The capacity for violence is institutionalized in prison systems, concentration camps, military forces </a:t>
            </a:r>
            <a:r>
              <a:rPr lang="en-US" sz="4300" dirty="0" smtClean="0"/>
              <a:t> and militia (Holocaust, Apartheid, Gulags, Killing Fields in Cambodia)</a:t>
            </a:r>
            <a:endParaRPr lang="en-US" sz="4300"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Structural Violence</a:t>
            </a:r>
            <a:r>
              <a:rPr lang="fr-FR" dirty="0" smtClean="0"/>
              <a:t/>
            </a:r>
            <a:br>
              <a:rPr lang="fr-FR" dirty="0" smtClean="0"/>
            </a:br>
            <a:endParaRPr lang="en-US" dirty="0"/>
          </a:p>
        </p:txBody>
      </p:sp>
      <p:sp>
        <p:nvSpPr>
          <p:cNvPr id="3" name="Espace réservé du contenu 2"/>
          <p:cNvSpPr>
            <a:spLocks noGrp="1"/>
          </p:cNvSpPr>
          <p:nvPr>
            <p:ph idx="1"/>
          </p:nvPr>
        </p:nvSpPr>
        <p:spPr>
          <a:xfrm>
            <a:off x="457200" y="1556793"/>
            <a:ext cx="8229600" cy="4844008"/>
          </a:xfrm>
        </p:spPr>
        <p:txBody>
          <a:bodyPr>
            <a:noAutofit/>
          </a:bodyPr>
          <a:lstStyle/>
          <a:p>
            <a:pPr lvl="0"/>
            <a:r>
              <a:rPr lang="en-US" sz="3600" dirty="0" smtClean="0"/>
              <a:t>If a person kills another, and if a group attacks another, these are clear cases of direct violence.</a:t>
            </a:r>
          </a:p>
          <a:p>
            <a:r>
              <a:rPr lang="en-US" sz="3600" dirty="0" smtClean="0"/>
              <a:t>What if the social structure, inside &amp; between nations, is made up in such a way that some are permitted to live full, complete, long, creative lives with a high level of self-realization</a:t>
            </a:r>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structural violence?</a:t>
            </a:r>
            <a:endParaRPr lang="en-US" dirty="0"/>
          </a:p>
        </p:txBody>
      </p:sp>
      <p:sp>
        <p:nvSpPr>
          <p:cNvPr id="3" name="Content Placeholder 2"/>
          <p:cNvSpPr>
            <a:spLocks noGrp="1"/>
          </p:cNvSpPr>
          <p:nvPr>
            <p:ph idx="1"/>
          </p:nvPr>
        </p:nvSpPr>
        <p:spPr/>
        <p:txBody>
          <a:bodyPr/>
          <a:lstStyle/>
          <a:p>
            <a:r>
              <a:rPr lang="en-US" sz="4000" dirty="0" smtClean="0"/>
              <a:t>Whereas others are killed slowly because of mal-nutrition, protein deficiency, inadequate health facilities, deprivation of all kinds of mental stimuli, and so on. This is </a:t>
            </a:r>
            <a:r>
              <a:rPr lang="en-US" sz="4000" i="1" dirty="0" smtClean="0"/>
              <a:t>structural violence</a:t>
            </a:r>
            <a:r>
              <a:rPr lang="en-US" sz="4000" dirty="0" smtClean="0"/>
              <a:t>. </a:t>
            </a:r>
            <a:endParaRPr lang="fr-FR" sz="4000"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229600" cy="1252728"/>
          </a:xfrm>
        </p:spPr>
        <p:txBody>
          <a:bodyPr>
            <a:normAutofit fontScale="90000"/>
          </a:bodyPr>
          <a:lstStyle/>
          <a:p>
            <a:pPr algn="ctr"/>
            <a:r>
              <a:rPr lang="en-US" b="1" dirty="0" smtClean="0"/>
              <a:t>Structural Violence as unequal life chances</a:t>
            </a:r>
            <a:r>
              <a:rPr lang="fr-FR" dirty="0" smtClean="0"/>
              <a:t/>
            </a:r>
            <a:br>
              <a:rPr lang="fr-FR" dirty="0" smtClean="0"/>
            </a:br>
            <a:endParaRPr lang="en-US" dirty="0"/>
          </a:p>
        </p:txBody>
      </p:sp>
      <p:sp>
        <p:nvSpPr>
          <p:cNvPr id="3" name="Espace réservé du contenu 2"/>
          <p:cNvSpPr>
            <a:spLocks noGrp="1"/>
          </p:cNvSpPr>
          <p:nvPr>
            <p:ph idx="1"/>
          </p:nvPr>
        </p:nvSpPr>
        <p:spPr/>
        <p:txBody>
          <a:bodyPr>
            <a:normAutofit/>
          </a:bodyPr>
          <a:lstStyle/>
          <a:p>
            <a:pPr lvl="0"/>
            <a:r>
              <a:rPr lang="en-US" sz="3600" dirty="0" smtClean="0"/>
              <a:t>In </a:t>
            </a:r>
            <a:r>
              <a:rPr lang="en-US" sz="3600" dirty="0"/>
              <a:t>structural </a:t>
            </a:r>
            <a:r>
              <a:rPr lang="en-US" sz="3600" dirty="0" smtClean="0"/>
              <a:t>violence, there </a:t>
            </a:r>
            <a:r>
              <a:rPr lang="en-US" sz="3600" dirty="0"/>
              <a:t>may be no identifiable </a:t>
            </a:r>
            <a:r>
              <a:rPr lang="en-US" sz="3600" dirty="0" smtClean="0"/>
              <a:t>perpetrator (as with personal violence):</a:t>
            </a:r>
          </a:p>
          <a:p>
            <a:pPr lvl="0">
              <a:buNone/>
            </a:pPr>
            <a:r>
              <a:rPr lang="en-US" sz="3600" dirty="0" smtClean="0"/>
              <a:t>   “</a:t>
            </a:r>
            <a:r>
              <a:rPr lang="en-US" sz="3600" i="1" dirty="0"/>
              <a:t>The violence is built into the structure and shows as unequal power and consequently as unequal life chances</a:t>
            </a:r>
            <a:r>
              <a:rPr lang="en-US" sz="3600" dirty="0" smtClean="0"/>
              <a:t>.”</a:t>
            </a:r>
            <a:endParaRPr lang="fr-FR" sz="3600" dirty="0"/>
          </a:p>
          <a:p>
            <a:endParaRPr lang="en-US" dirty="0"/>
          </a:p>
        </p:txBody>
      </p:sp>
      <p:sp>
        <p:nvSpPr>
          <p:cNvPr id="4" name="Footer Placeholder 3"/>
          <p:cNvSpPr>
            <a:spLocks noGrp="1"/>
          </p:cNvSpPr>
          <p:nvPr>
            <p:ph type="ftr" sz="quarter" idx="11"/>
          </p:nvPr>
        </p:nvSpPr>
        <p:spPr/>
        <p:txBody>
          <a:bodyPr/>
          <a:lstStyle/>
          <a:p>
            <a:r>
              <a:rPr lang="en-US" dirty="0" smtClean="0"/>
              <a:t>Lahcen Haddad, PhD, Anatomy of Violence</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Built-in Structural Violence</a:t>
            </a:r>
            <a:r>
              <a:rPr lang="fr-FR" dirty="0" smtClean="0"/>
              <a:t/>
            </a:r>
            <a:br>
              <a:rPr lang="fr-FR" dirty="0" smtClean="0"/>
            </a:br>
            <a:endParaRPr lang="en-US" dirty="0"/>
          </a:p>
        </p:txBody>
      </p:sp>
      <p:sp>
        <p:nvSpPr>
          <p:cNvPr id="3" name="Espace réservé du contenu 2"/>
          <p:cNvSpPr>
            <a:spLocks noGrp="1"/>
          </p:cNvSpPr>
          <p:nvPr>
            <p:ph idx="1"/>
          </p:nvPr>
        </p:nvSpPr>
        <p:spPr/>
        <p:txBody>
          <a:bodyPr>
            <a:noAutofit/>
          </a:bodyPr>
          <a:lstStyle/>
          <a:p>
            <a:r>
              <a:rPr lang="en-US" sz="3400" dirty="0"/>
              <a:t>Slavery, apartheid, or an oppressive marriage are perfect examples of structural violence in </a:t>
            </a:r>
            <a:r>
              <a:rPr lang="en-US" sz="3400" dirty="0" smtClean="0"/>
              <a:t>that there </a:t>
            </a:r>
            <a:r>
              <a:rPr lang="en-US" sz="3400" dirty="0"/>
              <a:t>is a clear “victim” who is </a:t>
            </a:r>
            <a:r>
              <a:rPr lang="en-US" sz="3400" dirty="0" smtClean="0"/>
              <a:t>harmed </a:t>
            </a:r>
            <a:r>
              <a:rPr lang="en-US" sz="3400" dirty="0"/>
              <a:t>in </a:t>
            </a:r>
            <a:r>
              <a:rPr lang="en-US" sz="3400" dirty="0" smtClean="0"/>
              <a:t>in </a:t>
            </a:r>
            <a:r>
              <a:rPr lang="en-US" sz="3400" dirty="0"/>
              <a:t>the </a:t>
            </a:r>
            <a:r>
              <a:rPr lang="en-US" sz="3400" dirty="0" smtClean="0"/>
              <a:t>situation but </a:t>
            </a:r>
            <a:r>
              <a:rPr lang="en-US" sz="3400" dirty="0"/>
              <a:t>the </a:t>
            </a:r>
            <a:r>
              <a:rPr lang="en-US" sz="3400" i="1" dirty="0" smtClean="0"/>
              <a:t>actor</a:t>
            </a:r>
            <a:r>
              <a:rPr lang="en-US" sz="3400" dirty="0" smtClean="0"/>
              <a:t> </a:t>
            </a:r>
            <a:r>
              <a:rPr lang="en-US" sz="3400" dirty="0"/>
              <a:t>may be unidentifiable. </a:t>
            </a:r>
            <a:endParaRPr lang="en-US" sz="3400" dirty="0" smtClean="0"/>
          </a:p>
          <a:p>
            <a:r>
              <a:rPr lang="en-US" sz="3400" dirty="0"/>
              <a:t>It is the result of the relevant social arrangements that put the person in the disadvantaged situation. </a:t>
            </a:r>
          </a:p>
        </p:txBody>
      </p:sp>
      <p:sp>
        <p:nvSpPr>
          <p:cNvPr id="4" name="Footer Placeholder 3"/>
          <p:cNvSpPr>
            <a:spLocks noGrp="1"/>
          </p:cNvSpPr>
          <p:nvPr>
            <p:ph type="ftr" sz="quarter" idx="11"/>
          </p:nvPr>
        </p:nvSpPr>
        <p:spPr/>
        <p:txBody>
          <a:bodyPr/>
          <a:lstStyle/>
          <a:p>
            <a:r>
              <a:rPr lang="en-US" dirty="0" smtClean="0"/>
              <a:t>Lahcen Haddad, PhD, Anatomy of Violence</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Structural Violence and minority groups</a:t>
            </a:r>
            <a:r>
              <a:rPr lang="fr-FR" dirty="0" smtClean="0"/>
              <a:t/>
            </a:r>
            <a:br>
              <a:rPr lang="fr-FR" dirty="0" smtClean="0"/>
            </a:br>
            <a:endParaRPr lang="en-US" dirty="0"/>
          </a:p>
        </p:txBody>
      </p:sp>
      <p:sp>
        <p:nvSpPr>
          <p:cNvPr id="3" name="Espace réservé du contenu 2"/>
          <p:cNvSpPr>
            <a:spLocks noGrp="1"/>
          </p:cNvSpPr>
          <p:nvPr>
            <p:ph idx="1"/>
          </p:nvPr>
        </p:nvSpPr>
        <p:spPr/>
        <p:txBody>
          <a:bodyPr>
            <a:normAutofit/>
          </a:bodyPr>
          <a:lstStyle/>
          <a:p>
            <a:r>
              <a:rPr lang="en-US" dirty="0"/>
              <a:t>Minority groups are </a:t>
            </a:r>
            <a:r>
              <a:rPr lang="en-US" dirty="0" smtClean="0"/>
              <a:t>also often </a:t>
            </a:r>
            <a:r>
              <a:rPr lang="en-US" dirty="0"/>
              <a:t>in a state of structural violence: situations of disadvantaged access to the political, legal, educational, economic, and other resources typically enjoyed by the </a:t>
            </a:r>
            <a:r>
              <a:rPr lang="en-US" dirty="0" smtClean="0"/>
              <a:t>mainstream</a:t>
            </a:r>
            <a:endParaRPr lang="en-US" sz="2600" dirty="0" smtClean="0"/>
          </a:p>
          <a:p>
            <a:pPr lvl="0"/>
            <a:r>
              <a:rPr lang="en-US" dirty="0"/>
              <a:t>Structural violence </a:t>
            </a:r>
            <a:r>
              <a:rPr lang="en-US" dirty="0" smtClean="0"/>
              <a:t>isn’t always </a:t>
            </a:r>
            <a:r>
              <a:rPr lang="en-US" dirty="0"/>
              <a:t>perceived by minorities, in which case “false </a:t>
            </a:r>
            <a:r>
              <a:rPr lang="en-US" dirty="0" smtClean="0"/>
              <a:t>consciousness</a:t>
            </a:r>
            <a:r>
              <a:rPr lang="en-US" dirty="0"/>
              <a:t>” or the “happy slave” phenomenon may be </a:t>
            </a:r>
            <a:r>
              <a:rPr lang="en-US" dirty="0" smtClean="0"/>
              <a:t>operative</a:t>
            </a:r>
            <a:endParaRPr lang="fr-FR" dirty="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Structural Violence as denial </a:t>
            </a:r>
            <a:r>
              <a:rPr lang="fr-FR" dirty="0" smtClean="0"/>
              <a:t/>
            </a:r>
            <a:br>
              <a:rPr lang="fr-FR" dirty="0" smtClean="0"/>
            </a:br>
            <a:endParaRPr lang="en-US" dirty="0"/>
          </a:p>
        </p:txBody>
      </p:sp>
      <p:sp>
        <p:nvSpPr>
          <p:cNvPr id="3" name="Espace réservé du contenu 2"/>
          <p:cNvSpPr>
            <a:spLocks noGrp="1"/>
          </p:cNvSpPr>
          <p:nvPr>
            <p:ph idx="1"/>
          </p:nvPr>
        </p:nvSpPr>
        <p:spPr/>
        <p:txBody>
          <a:bodyPr>
            <a:normAutofit fontScale="92500" lnSpcReduction="20000"/>
          </a:bodyPr>
          <a:lstStyle/>
          <a:p>
            <a:r>
              <a:rPr lang="en-US" dirty="0"/>
              <a:t>I</a:t>
            </a:r>
            <a:r>
              <a:rPr lang="en-US" dirty="0" smtClean="0"/>
              <a:t>n </a:t>
            </a:r>
            <a:r>
              <a:rPr lang="en-US" dirty="0"/>
              <a:t>structural violence people can be harmed not only by the actions of others, but also as a result of the way the relevant relationships or social practices are structured, as when they are denied decent education, housing, an opportunity to work and freedom to express themselves. </a:t>
            </a:r>
            <a:endParaRPr lang="en-US" dirty="0" smtClean="0"/>
          </a:p>
          <a:p>
            <a:pPr lvl="0"/>
            <a:r>
              <a:rPr lang="en-US" dirty="0"/>
              <a:t>The idea of structural violence suggests that people are being damaged in consequence of their actually existing conditions of life, which are </a:t>
            </a:r>
            <a:r>
              <a:rPr lang="en-US" dirty="0" smtClean="0"/>
              <a:t>debilitating, limiting </a:t>
            </a:r>
            <a:r>
              <a:rPr lang="en-US" dirty="0"/>
              <a:t>and painful.</a:t>
            </a:r>
            <a:endParaRPr lang="fr-FR" dirty="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Violence more visible?</a:t>
            </a:r>
            <a:endParaRPr lang="en-US" dirty="0"/>
          </a:p>
        </p:txBody>
      </p:sp>
      <p:sp>
        <p:nvSpPr>
          <p:cNvPr id="3" name="Content Placeholder 2"/>
          <p:cNvSpPr>
            <a:spLocks noGrp="1"/>
          </p:cNvSpPr>
          <p:nvPr>
            <p:ph idx="1"/>
          </p:nvPr>
        </p:nvSpPr>
        <p:spPr/>
        <p:txBody>
          <a:bodyPr>
            <a:normAutofit lnSpcReduction="10000"/>
          </a:bodyPr>
          <a:lstStyle/>
          <a:p>
            <a:r>
              <a:rPr lang="en-US" sz="3600" dirty="0" smtClean="0"/>
              <a:t>Has violence really become tragically prevalent in the global society?</a:t>
            </a:r>
          </a:p>
          <a:p>
            <a:r>
              <a:rPr lang="en-US" sz="3600" dirty="0" smtClean="0"/>
              <a:t>Does the age of media make it more visible?</a:t>
            </a:r>
          </a:p>
          <a:p>
            <a:r>
              <a:rPr lang="en-US" sz="3600" dirty="0" smtClean="0"/>
              <a:t>If violence is increasing, isn’t that at odds with the ideals of civilization?</a:t>
            </a:r>
          </a:p>
          <a:p>
            <a:r>
              <a:rPr lang="en-US" sz="3600" dirty="0" smtClean="0"/>
              <a:t>Does communication contribute to violence? (Rushdie case, Danish cartoons)</a:t>
            </a:r>
            <a:endParaRPr lang="en-US" sz="3600"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a:t>Cultural Violence</a:t>
            </a:r>
            <a:r>
              <a:rPr lang="fr-FR" dirty="0"/>
              <a:t/>
            </a:r>
            <a:br>
              <a:rPr lang="fr-FR" dirty="0"/>
            </a:br>
            <a:endParaRPr lang="en-US" dirty="0"/>
          </a:p>
        </p:txBody>
      </p:sp>
      <p:sp>
        <p:nvSpPr>
          <p:cNvPr id="3" name="Espace réservé du contenu 2"/>
          <p:cNvSpPr>
            <a:spLocks noGrp="1"/>
          </p:cNvSpPr>
          <p:nvPr>
            <p:ph idx="1"/>
          </p:nvPr>
        </p:nvSpPr>
        <p:spPr/>
        <p:txBody>
          <a:bodyPr>
            <a:normAutofit fontScale="92500" lnSpcReduction="10000"/>
          </a:bodyPr>
          <a:lstStyle/>
          <a:p>
            <a:pPr lvl="0"/>
            <a:r>
              <a:rPr lang="en-US" sz="3500" dirty="0" smtClean="0"/>
              <a:t>By </a:t>
            </a:r>
            <a:r>
              <a:rPr lang="en-US" sz="3500" dirty="0"/>
              <a:t>“cultural violence” </a:t>
            </a:r>
            <a:r>
              <a:rPr lang="en-US" sz="3500" dirty="0" smtClean="0"/>
              <a:t>is meant aspects </a:t>
            </a:r>
            <a:r>
              <a:rPr lang="en-US" sz="3500" dirty="0"/>
              <a:t>of culture, the symbolic sphere </a:t>
            </a:r>
            <a:r>
              <a:rPr lang="en-US" sz="3500" dirty="0" smtClean="0"/>
              <a:t>- </a:t>
            </a:r>
            <a:r>
              <a:rPr lang="en-US" sz="3500" dirty="0"/>
              <a:t>exemplified by religion and ideology, language and art, empirical science and formal science (logic, mathematics) – that </a:t>
            </a:r>
            <a:r>
              <a:rPr lang="en-US" sz="3500" dirty="0" smtClean="0"/>
              <a:t>are used </a:t>
            </a:r>
            <a:r>
              <a:rPr lang="en-US" sz="3500" dirty="0"/>
              <a:t>to justify or legitimize direct or structural violence. </a:t>
            </a:r>
            <a:endParaRPr lang="en-US" sz="3500" dirty="0" smtClean="0"/>
          </a:p>
          <a:p>
            <a:pPr lvl="0"/>
            <a:r>
              <a:rPr lang="en-US" sz="3500" dirty="0" smtClean="0"/>
              <a:t>Stars</a:t>
            </a:r>
            <a:r>
              <a:rPr lang="en-US" sz="3500" dirty="0"/>
              <a:t>, crosses and crescents; flags, anthems and military parades; the ubiquitous portrait of the Leader; inflammatory speeches and posters- all these come to </a:t>
            </a:r>
            <a:r>
              <a:rPr lang="en-US" sz="3500" dirty="0" smtClean="0"/>
              <a:t>mind.</a:t>
            </a:r>
            <a:endParaRPr lang="fr-FR" sz="3500" dirty="0"/>
          </a:p>
          <a:p>
            <a:pPr>
              <a:buNone/>
            </a:pPr>
            <a:endParaRPr lang="fr-FR"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“Acceptability” of Cultural Violence</a:t>
            </a:r>
            <a:r>
              <a:rPr lang="fr-FR" dirty="0" smtClean="0"/>
              <a:t/>
            </a:r>
            <a:br>
              <a:rPr lang="fr-FR" dirty="0" smtClean="0"/>
            </a:br>
            <a:endParaRPr lang="en-US" dirty="0"/>
          </a:p>
        </p:txBody>
      </p:sp>
      <p:sp>
        <p:nvSpPr>
          <p:cNvPr id="3" name="Espace réservé du contenu 2"/>
          <p:cNvSpPr>
            <a:spLocks noGrp="1"/>
          </p:cNvSpPr>
          <p:nvPr>
            <p:ph idx="1"/>
          </p:nvPr>
        </p:nvSpPr>
        <p:spPr/>
        <p:txBody>
          <a:bodyPr>
            <a:normAutofit/>
          </a:bodyPr>
          <a:lstStyle/>
          <a:p>
            <a:r>
              <a:rPr lang="en-US" dirty="0" smtClean="0"/>
              <a:t>Cultural </a:t>
            </a:r>
            <a:r>
              <a:rPr lang="en-US" dirty="0"/>
              <a:t>violence is seen as the source of other types of violence through its production of hatred, fear and suspicion. </a:t>
            </a:r>
            <a:endParaRPr lang="en-US" dirty="0" smtClean="0"/>
          </a:p>
          <a:p>
            <a:pPr lvl="0"/>
            <a:r>
              <a:rPr lang="en-US" dirty="0"/>
              <a:t>Symbolic aspects of culture “</a:t>
            </a:r>
            <a:r>
              <a:rPr lang="en-US" i="1" dirty="0"/>
              <a:t>make direct and structural violence look, even feel, right or at least not wrong</a:t>
            </a:r>
            <a:r>
              <a:rPr lang="en-US" dirty="0"/>
              <a:t>,” or they can make social reality so opaque to individuals that they do not see the violence around them or at least do not see it as </a:t>
            </a:r>
            <a:r>
              <a:rPr lang="en-US" dirty="0" smtClean="0"/>
              <a:t>violence</a:t>
            </a:r>
            <a:endParaRPr lang="fr-FR"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Cultural Violence and religion</a:t>
            </a:r>
            <a:r>
              <a:rPr lang="fr-FR" dirty="0" smtClean="0"/>
              <a:t/>
            </a:r>
            <a:br>
              <a:rPr lang="fr-FR" dirty="0" smtClean="0"/>
            </a:br>
            <a:endParaRPr lang="en-US" dirty="0"/>
          </a:p>
        </p:txBody>
      </p:sp>
      <p:sp>
        <p:nvSpPr>
          <p:cNvPr id="3" name="Espace réservé du contenu 2"/>
          <p:cNvSpPr>
            <a:spLocks noGrp="1"/>
          </p:cNvSpPr>
          <p:nvPr>
            <p:ph idx="1"/>
          </p:nvPr>
        </p:nvSpPr>
        <p:spPr/>
        <p:txBody>
          <a:bodyPr>
            <a:normAutofit/>
          </a:bodyPr>
          <a:lstStyle/>
          <a:p>
            <a:pPr lvl="0"/>
            <a:r>
              <a:rPr lang="en-US" dirty="0" smtClean="0"/>
              <a:t>Religions preach peace but are source of a lot of cultural violence: Christian Crusades and Inquisition, Right wing Zionism, </a:t>
            </a:r>
            <a:r>
              <a:rPr lang="en-US" dirty="0" err="1" smtClean="0"/>
              <a:t>Jihadi</a:t>
            </a:r>
            <a:r>
              <a:rPr lang="en-US" dirty="0" smtClean="0"/>
              <a:t> Islam, nationalist </a:t>
            </a:r>
            <a:r>
              <a:rPr lang="en-US" dirty="0" err="1" smtClean="0"/>
              <a:t>hindusim</a:t>
            </a:r>
            <a:r>
              <a:rPr lang="en-US" dirty="0" smtClean="0"/>
              <a:t>, Sikh terror are only the most salient examples</a:t>
            </a:r>
          </a:p>
          <a:p>
            <a:pPr lvl="0"/>
            <a:r>
              <a:rPr lang="en-US" dirty="0" smtClean="0"/>
              <a:t>Religions are not inherently violent but have enough “ingredients” that justify the recourse to violence and its </a:t>
            </a:r>
            <a:r>
              <a:rPr lang="en-US" dirty="0" err="1" smtClean="0"/>
              <a:t>legitimation</a:t>
            </a:r>
            <a:r>
              <a:rPr lang="en-US" dirty="0" smtClean="0"/>
              <a:t> through cultural means.   </a:t>
            </a:r>
          </a:p>
          <a:p>
            <a:pPr lvl="0"/>
            <a:endParaRPr lang="en-US" dirty="0" smtClean="0"/>
          </a:p>
          <a:p>
            <a:pPr lvl="0">
              <a:buNone/>
            </a:pPr>
            <a:endParaRPr lang="fr-FR" dirty="0"/>
          </a:p>
          <a:p>
            <a:pPr>
              <a:buNone/>
            </a:pP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Cultures are not inherently violent either </a:t>
            </a:r>
            <a:r>
              <a:rPr lang="fr-FR" dirty="0" smtClean="0"/>
              <a:t/>
            </a:r>
            <a:br>
              <a:rPr lang="fr-FR" dirty="0" smtClean="0"/>
            </a:br>
            <a:endParaRPr lang="en-US" dirty="0"/>
          </a:p>
        </p:txBody>
      </p:sp>
      <p:sp>
        <p:nvSpPr>
          <p:cNvPr id="3" name="Espace réservé du contenu 2"/>
          <p:cNvSpPr>
            <a:spLocks noGrp="1"/>
          </p:cNvSpPr>
          <p:nvPr>
            <p:ph idx="1"/>
          </p:nvPr>
        </p:nvSpPr>
        <p:spPr/>
        <p:txBody>
          <a:bodyPr/>
          <a:lstStyle/>
          <a:p>
            <a:pPr lvl="0"/>
            <a:r>
              <a:rPr lang="en-US" dirty="0" smtClean="0"/>
              <a:t>There is no truly violent culture, but within culture there are particular aspects which could be used to justify the structural or direct violence.</a:t>
            </a:r>
            <a:endParaRPr lang="fr-FR"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Symbolic violence</a:t>
            </a:r>
            <a:endParaRPr lang="en-US" dirty="0"/>
          </a:p>
        </p:txBody>
      </p:sp>
      <p:sp>
        <p:nvSpPr>
          <p:cNvPr id="3" name="Espace réservé du contenu 2"/>
          <p:cNvSpPr>
            <a:spLocks noGrp="1"/>
          </p:cNvSpPr>
          <p:nvPr>
            <p:ph idx="1"/>
          </p:nvPr>
        </p:nvSpPr>
        <p:spPr/>
        <p:txBody>
          <a:bodyPr>
            <a:normAutofit/>
          </a:bodyPr>
          <a:lstStyle/>
          <a:p>
            <a:pPr lvl="0">
              <a:buNone/>
            </a:pPr>
            <a:endParaRPr lang="en-US" dirty="0" smtClean="0"/>
          </a:p>
          <a:p>
            <a:pPr lvl="0"/>
            <a:r>
              <a:rPr lang="en-US" dirty="0" smtClean="0"/>
              <a:t>According to Pierre </a:t>
            </a:r>
            <a:r>
              <a:rPr lang="en-US" dirty="0" err="1" smtClean="0"/>
              <a:t>Bourdieu</a:t>
            </a:r>
            <a:r>
              <a:rPr lang="en-US" dirty="0" smtClean="0"/>
              <a:t>, “symbolic violence” is the unnoticed (partly unconscious) domination that every-day social habits maintain over the conscious subject. </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r>
              <a:rPr lang="en-US" dirty="0" err="1" smtClean="0"/>
              <a:t>Bourdieu</a:t>
            </a:r>
            <a:r>
              <a:rPr lang="en-US" dirty="0" smtClean="0"/>
              <a:t> looked at how power relations within society are maintained by means other than repression.</a:t>
            </a:r>
          </a:p>
          <a:p>
            <a:r>
              <a:rPr lang="en-US" dirty="0" err="1" smtClean="0"/>
              <a:t>Bourdieu’s</a:t>
            </a:r>
            <a:r>
              <a:rPr lang="en-US" dirty="0" smtClean="0"/>
              <a:t> symbolic violence, is  equated with the power to impose meanings and also to insist on their legitimacy  while effectively concealing the underlying dynamic of power relations at work.</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Symbolic violence</a:t>
            </a:r>
            <a:endParaRPr lang="en-US" dirty="0"/>
          </a:p>
        </p:txBody>
      </p:sp>
      <p:sp>
        <p:nvSpPr>
          <p:cNvPr id="3" name="Espace réservé du contenu 2"/>
          <p:cNvSpPr>
            <a:spLocks noGrp="1"/>
          </p:cNvSpPr>
          <p:nvPr>
            <p:ph idx="1"/>
          </p:nvPr>
        </p:nvSpPr>
        <p:spPr/>
        <p:txBody>
          <a:bodyPr>
            <a:normAutofit fontScale="92500" lnSpcReduction="20000"/>
          </a:bodyPr>
          <a:lstStyle/>
          <a:p>
            <a:r>
              <a:rPr lang="en-US" dirty="0" smtClean="0"/>
              <a:t>Also referred to as "soft" violence, symbolic violence includes actions that have discriminatory or injurious meaning or implications, such as gender dominance and racism. </a:t>
            </a:r>
          </a:p>
          <a:p>
            <a:r>
              <a:rPr lang="en-US" dirty="0" smtClean="0"/>
              <a:t>The educators perform symbolic violence by imposing meanings as 'legitimate by concealing the power relations which are the basis of its force' and at the same time communicating a logic of disinterest (</a:t>
            </a:r>
            <a:r>
              <a:rPr lang="en-US" dirty="0" err="1" smtClean="0"/>
              <a:t>Bourdieu</a:t>
            </a:r>
            <a:r>
              <a:rPr lang="en-US" dirty="0" smtClean="0"/>
              <a:t> and </a:t>
            </a:r>
            <a:r>
              <a:rPr lang="en-US" dirty="0" err="1" smtClean="0"/>
              <a:t>Passeron</a:t>
            </a:r>
            <a:r>
              <a:rPr lang="en-US" dirty="0" smtClean="0"/>
              <a:t>, 1977, p.4).</a:t>
            </a:r>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Symbolic violence</a:t>
            </a:r>
            <a:endParaRPr lang="en-US" dirty="0"/>
          </a:p>
        </p:txBody>
      </p:sp>
      <p:sp>
        <p:nvSpPr>
          <p:cNvPr id="3" name="Espace réservé du contenu 2"/>
          <p:cNvSpPr>
            <a:spLocks noGrp="1"/>
          </p:cNvSpPr>
          <p:nvPr>
            <p:ph idx="1"/>
          </p:nvPr>
        </p:nvSpPr>
        <p:spPr/>
        <p:txBody>
          <a:bodyPr>
            <a:normAutofit/>
          </a:bodyPr>
          <a:lstStyle/>
          <a:p>
            <a:r>
              <a:rPr lang="en-US" dirty="0" smtClean="0"/>
              <a:t>Symbolic violence maintains its effect through the misrecognition of power relations situated in the social matrix of a given field. </a:t>
            </a:r>
          </a:p>
          <a:p>
            <a:endParaRPr lang="en-US" dirty="0" smtClean="0"/>
          </a:p>
          <a:p>
            <a:pPr lvl="0"/>
            <a:r>
              <a:rPr lang="en-US" dirty="0" smtClean="0"/>
              <a:t>Misrecognition allows symbolic violence to hide itself within dominant discourses as these are spoken, and within other forms of violence as these are applied to bodies.</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Symbolic violence</a:t>
            </a:r>
            <a:endParaRPr lang="en-US" dirty="0"/>
          </a:p>
        </p:txBody>
      </p:sp>
      <p:sp>
        <p:nvSpPr>
          <p:cNvPr id="3" name="Espace réservé du contenu 2"/>
          <p:cNvSpPr>
            <a:spLocks noGrp="1"/>
          </p:cNvSpPr>
          <p:nvPr>
            <p:ph idx="1"/>
          </p:nvPr>
        </p:nvSpPr>
        <p:spPr/>
        <p:txBody>
          <a:bodyPr/>
          <a:lstStyle/>
          <a:p>
            <a:r>
              <a:rPr lang="en-US" dirty="0" smtClean="0"/>
              <a:t>Symbolic violence is in some senses much more powerful than physical violence in that it is embedded in the very modes of action and structures of cognition of individuals, and imposes the specter of legitimacy of the social order.</a:t>
            </a: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Philosophical theories legitimate violence</a:t>
            </a:r>
          </a:p>
          <a:p>
            <a:r>
              <a:rPr lang="en-US" dirty="0" smtClean="0"/>
              <a:t>Violence should be looked as a disparity between the potential and the actual</a:t>
            </a:r>
          </a:p>
          <a:p>
            <a:r>
              <a:rPr lang="en-US" dirty="0" smtClean="0"/>
              <a:t>Whereas personal violence is direct and could be removed, structural violence is built into the system and is difficult to fight </a:t>
            </a:r>
          </a:p>
          <a:p>
            <a:r>
              <a:rPr lang="en-US" dirty="0" smtClean="0"/>
              <a:t>Cultural violence legitimates the use of both personal and structural violence</a:t>
            </a:r>
          </a:p>
          <a:p>
            <a:r>
              <a:rPr lang="en-US" dirty="0" smtClean="0"/>
              <a:t>Symbolic violence is the most complex of all </a:t>
            </a: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Age </a:t>
            </a:r>
            <a:r>
              <a:rPr lang="en-US" dirty="0" err="1" smtClean="0"/>
              <a:t>Reprimitivization</a:t>
            </a:r>
            <a:r>
              <a:rPr lang="en-US" dirty="0" smtClean="0"/>
              <a:t>?</a:t>
            </a:r>
            <a:endParaRPr lang="en-US" dirty="0"/>
          </a:p>
        </p:txBody>
      </p:sp>
      <p:sp>
        <p:nvSpPr>
          <p:cNvPr id="3" name="Content Placeholder 2"/>
          <p:cNvSpPr>
            <a:spLocks noGrp="1"/>
          </p:cNvSpPr>
          <p:nvPr>
            <p:ph idx="1"/>
          </p:nvPr>
        </p:nvSpPr>
        <p:spPr>
          <a:ln>
            <a:solidFill>
              <a:srgbClr val="002060"/>
            </a:solidFill>
          </a:ln>
        </p:spPr>
        <p:txBody>
          <a:bodyPr>
            <a:normAutofit/>
          </a:bodyPr>
          <a:lstStyle/>
          <a:p>
            <a:r>
              <a:rPr lang="en-US" dirty="0" smtClean="0"/>
              <a:t>Von </a:t>
            </a:r>
            <a:r>
              <a:rPr lang="en-US" dirty="0" err="1" smtClean="0"/>
              <a:t>Trotha’s</a:t>
            </a:r>
            <a:r>
              <a:rPr lang="en-US" dirty="0" smtClean="0"/>
              <a:t> five main instruments of violence: “to kill, to harm, to destroy, to rob, and to expel”, with everything in between being a variation or “hybrid” of these tenets. </a:t>
            </a:r>
          </a:p>
          <a:p>
            <a:r>
              <a:rPr lang="en-US" dirty="0" smtClean="0"/>
              <a:t>Reenactment of primitive hordes’ culture (nature?) but it is so modern, so current (Herero near extermination by Von </a:t>
            </a:r>
            <a:r>
              <a:rPr lang="en-US" dirty="0" err="1" smtClean="0"/>
              <a:t>Trotha</a:t>
            </a:r>
            <a:r>
              <a:rPr lang="en-US" dirty="0" smtClean="0"/>
              <a:t>, Rwanda, Cambodia, Palestine, Bosnia, Darfur….)</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6000" dirty="0" smtClean="0"/>
          </a:p>
          <a:p>
            <a:pPr algn="ctr">
              <a:buNone/>
            </a:pPr>
            <a:endParaRPr lang="en-US" sz="6000" dirty="0" smtClean="0"/>
          </a:p>
          <a:p>
            <a:pPr algn="ctr">
              <a:buNone/>
            </a:pPr>
            <a:r>
              <a:rPr lang="en-US" sz="6000" dirty="0" smtClean="0"/>
              <a:t>Thank you</a:t>
            </a:r>
            <a:endParaRPr lang="en-US" sz="6000"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Normalization of </a:t>
            </a:r>
            <a:r>
              <a:rPr lang="en-US" dirty="0" err="1" smtClean="0"/>
              <a:t>vioelnce</a:t>
            </a:r>
            <a:endParaRPr lang="en-US" dirty="0"/>
          </a:p>
        </p:txBody>
      </p:sp>
      <p:sp>
        <p:nvSpPr>
          <p:cNvPr id="3" name="Content Placeholder 2"/>
          <p:cNvSpPr>
            <a:spLocks noGrp="1"/>
          </p:cNvSpPr>
          <p:nvPr>
            <p:ph idx="1"/>
          </p:nvPr>
        </p:nvSpPr>
        <p:spPr/>
        <p:txBody>
          <a:bodyPr>
            <a:noAutofit/>
          </a:bodyPr>
          <a:lstStyle/>
          <a:p>
            <a:pPr lvl="1"/>
            <a:r>
              <a:rPr lang="en-US" sz="3400" dirty="0" smtClean="0"/>
              <a:t>The individuals and groups that commit acts of violence are just as varied as the victims are. </a:t>
            </a:r>
          </a:p>
          <a:p>
            <a:pPr lvl="2"/>
            <a:r>
              <a:rPr lang="en-US" sz="3400" dirty="0" smtClean="0"/>
              <a:t>Perpetrators are not gender, age, or vocation specific: “On the whole… Rwanda’s killers were ordinary [men]… farmers, fathers, and sons… with very few distinctive qualities” (Scott Strauss).</a:t>
            </a:r>
          </a:p>
        </p:txBody>
      </p:sp>
      <p:sp>
        <p:nvSpPr>
          <p:cNvPr id="4" name="Footer Placeholder 3"/>
          <p:cNvSpPr>
            <a:spLocks noGrp="1"/>
          </p:cNvSpPr>
          <p:nvPr>
            <p:ph type="ftr" sz="quarter" idx="11"/>
          </p:nvPr>
        </p:nvSpPr>
        <p:spPr/>
        <p:txBody>
          <a:bodyPr/>
          <a:lstStyle/>
          <a:p>
            <a:r>
              <a:rPr lang="en-US" dirty="0" smtClean="0"/>
              <a:t>Lahcen Haddad, PhD, Anatomy of Violence</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Legitimating  (?) Theories of Violence</a:t>
            </a:r>
            <a:endParaRPr lang="en-US" dirty="0"/>
          </a:p>
        </p:txBody>
      </p:sp>
      <p:sp>
        <p:nvSpPr>
          <p:cNvPr id="3" name="Content Placeholder 2"/>
          <p:cNvSpPr>
            <a:spLocks noGrp="1"/>
          </p:cNvSpPr>
          <p:nvPr>
            <p:ph idx="1"/>
          </p:nvPr>
        </p:nvSpPr>
        <p:spPr/>
        <p:txBody>
          <a:bodyPr/>
          <a:lstStyle/>
          <a:p>
            <a:r>
              <a:rPr lang="en-US" dirty="0" smtClean="0"/>
              <a:t>Nietzsche thinks that “genuine” morality is violent in its essence. Bourgeois morality is what preaches non-violence  because it is cowardly, petty, and too docile (the Nazis of course were only too happy to use this encouraged by Nietzsche's sister’s fascist interpretation of his texts)</a:t>
            </a:r>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Freud’s </a:t>
            </a:r>
            <a:r>
              <a:rPr lang="en-US" dirty="0" err="1" smtClean="0"/>
              <a:t>aggressivety</a:t>
            </a:r>
            <a:r>
              <a:rPr lang="en-US" dirty="0" smtClean="0"/>
              <a:t> drive </a:t>
            </a:r>
            <a:endParaRPr lang="en-US" dirty="0"/>
          </a:p>
        </p:txBody>
      </p:sp>
      <p:sp>
        <p:nvSpPr>
          <p:cNvPr id="3" name="Content Placeholder 2"/>
          <p:cNvSpPr>
            <a:spLocks noGrp="1"/>
          </p:cNvSpPr>
          <p:nvPr>
            <p:ph idx="1"/>
          </p:nvPr>
        </p:nvSpPr>
        <p:spPr/>
        <p:txBody>
          <a:bodyPr/>
          <a:lstStyle/>
          <a:p>
            <a:r>
              <a:rPr lang="en-US" dirty="0" smtClean="0"/>
              <a:t>Freud talks about a will to aggressiveness  (similar to the drive to die, </a:t>
            </a:r>
            <a:r>
              <a:rPr lang="en-US" dirty="0" err="1" smtClean="0"/>
              <a:t>Thanatos</a:t>
            </a:r>
            <a:r>
              <a:rPr lang="en-US" dirty="0" smtClean="0"/>
              <a:t>)  that society (read civilization) suppresses. </a:t>
            </a:r>
          </a:p>
          <a:p>
            <a:r>
              <a:rPr lang="en-US" dirty="0" smtClean="0"/>
              <a:t>The Discontents of Civilization (like the ills of the </a:t>
            </a:r>
            <a:r>
              <a:rPr lang="en-US" dirty="0" err="1" smtClean="0"/>
              <a:t>pysche</a:t>
            </a:r>
            <a:r>
              <a:rPr lang="en-US" dirty="0" smtClean="0"/>
              <a:t>) originate in some return of the repressed</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Steiner’s “sleeper” theory</a:t>
            </a:r>
            <a:endParaRPr lang="en-US" dirty="0"/>
          </a:p>
        </p:txBody>
      </p:sp>
      <p:sp>
        <p:nvSpPr>
          <p:cNvPr id="3" name="Content Placeholder 2"/>
          <p:cNvSpPr>
            <a:spLocks noGrp="1"/>
          </p:cNvSpPr>
          <p:nvPr>
            <p:ph idx="1"/>
          </p:nvPr>
        </p:nvSpPr>
        <p:spPr/>
        <p:txBody>
          <a:bodyPr>
            <a:normAutofit fontScale="92500" lnSpcReduction="10000"/>
          </a:bodyPr>
          <a:lstStyle/>
          <a:p>
            <a:pPr marL="342900" lvl="3" indent="-342900">
              <a:buFont typeface="Arial" pitchFamily="34" charset="0"/>
              <a:buChar char="•"/>
            </a:pPr>
            <a:r>
              <a:rPr lang="en-US" sz="3200" dirty="0" err="1" smtClean="0"/>
              <a:t>Pychologist</a:t>
            </a:r>
            <a:r>
              <a:rPr lang="en-US" sz="3200" dirty="0" smtClean="0"/>
              <a:t> , John M. Steiner’s “sleeper” theory:</a:t>
            </a:r>
          </a:p>
          <a:p>
            <a:pPr marL="342900" lvl="3" indent="-342900">
              <a:buFont typeface="Arial" pitchFamily="34" charset="0"/>
              <a:buChar char="•"/>
            </a:pPr>
            <a:r>
              <a:rPr lang="en-US" sz="3200" dirty="0" smtClean="0"/>
              <a:t>“The sleeper lies dormant until circumstances or specific events will activate him/her and produce behavioral traits not apparent before…</a:t>
            </a:r>
          </a:p>
          <a:p>
            <a:pPr marL="342900" lvl="3" indent="-342900">
              <a:buFont typeface="Arial" pitchFamily="34" charset="0"/>
              <a:buChar char="•"/>
            </a:pPr>
            <a:r>
              <a:rPr lang="en-US" sz="3200" dirty="0" smtClean="0"/>
              <a:t>“Extreme deprivation coupled with powerlessness at one end of the spectrum and the assumption of considerable power, causing elation or ecstatic joy on the other, tend to produce the necessary conditions and thereby passions which can activate the sleeper “ </a:t>
            </a:r>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Dehumanization and genocide</a:t>
            </a:r>
            <a:endParaRPr lang="en-US" dirty="0"/>
          </a:p>
        </p:txBody>
      </p:sp>
      <p:sp>
        <p:nvSpPr>
          <p:cNvPr id="3" name="Content Placeholder 2"/>
          <p:cNvSpPr>
            <a:spLocks noGrp="1"/>
          </p:cNvSpPr>
          <p:nvPr>
            <p:ph idx="1"/>
          </p:nvPr>
        </p:nvSpPr>
        <p:spPr/>
        <p:txBody>
          <a:bodyPr/>
          <a:lstStyle/>
          <a:p>
            <a:pPr marL="438912" lvl="1" indent="-320040">
              <a:spcBef>
                <a:spcPts val="0"/>
              </a:spcBef>
              <a:buClr>
                <a:schemeClr val="accent1"/>
              </a:buClr>
              <a:buSzPct val="80000"/>
              <a:buFont typeface="Wingdings 2"/>
              <a:buChar char=""/>
            </a:pPr>
            <a:r>
              <a:rPr lang="en-US" dirty="0" smtClean="0"/>
              <a:t>This is common in any form of violence but it is especially prevalent in genocides. </a:t>
            </a:r>
          </a:p>
          <a:p>
            <a:pPr marL="438912" lvl="1" indent="-320040">
              <a:spcBef>
                <a:spcPts val="0"/>
              </a:spcBef>
              <a:buClr>
                <a:schemeClr val="accent1"/>
              </a:buClr>
              <a:buSzPct val="80000"/>
              <a:buFont typeface="Wingdings 2"/>
              <a:buChar char=""/>
            </a:pPr>
            <a:r>
              <a:rPr lang="en-US" dirty="0" smtClean="0"/>
              <a:t>Dehumanization is the process of no longer looking at a group of people as individuals with feelings, but rather beings incapable of emotion, etc. </a:t>
            </a:r>
          </a:p>
          <a:p>
            <a:pPr marL="438912" lvl="1" indent="-320040">
              <a:spcBef>
                <a:spcPts val="0"/>
              </a:spcBef>
              <a:buClr>
                <a:schemeClr val="accent1"/>
              </a:buClr>
              <a:buSzPct val="80000"/>
              <a:buFont typeface="Wingdings 2"/>
              <a:buChar char=""/>
            </a:pPr>
            <a:r>
              <a:rPr lang="en-US" dirty="0" smtClean="0"/>
              <a:t>Rwandan genocide is a striking example in this sense.</a:t>
            </a:r>
            <a:endParaRPr lang="en-US" sz="2400" dirty="0" smtClean="0"/>
          </a:p>
          <a:p>
            <a:endParaRPr lang="en-US" dirty="0"/>
          </a:p>
        </p:txBody>
      </p:sp>
      <p:sp>
        <p:nvSpPr>
          <p:cNvPr id="4" name="Footer Placeholder 3"/>
          <p:cNvSpPr>
            <a:spLocks noGrp="1"/>
          </p:cNvSpPr>
          <p:nvPr>
            <p:ph type="ftr" sz="quarter" idx="11"/>
          </p:nvPr>
        </p:nvSpPr>
        <p:spPr/>
        <p:txBody>
          <a:bodyPr/>
          <a:lstStyle/>
          <a:p>
            <a:r>
              <a:rPr lang="en-US" smtClean="0"/>
              <a:t>Lahcen Haddad, PhD, Anatomy of Violence</a:t>
            </a:r>
            <a:endParaRPr lang="en-US"/>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1153</TotalTime>
  <Words>2512</Words>
  <Application>Microsoft Office PowerPoint</Application>
  <PresentationFormat>On-screen Show (4:3)</PresentationFormat>
  <Paragraphs>181</Paragraphs>
  <Slides>40</Slides>
  <Notes>1</Notes>
  <HiddenSlides>20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Module</vt:lpstr>
      <vt:lpstr>The Socio-Political Anatomy of Violence</vt:lpstr>
      <vt:lpstr>Prevalence of Violence?</vt:lpstr>
      <vt:lpstr>Violence more visible?</vt:lpstr>
      <vt:lpstr>The Age Reprimitivization?</vt:lpstr>
      <vt:lpstr>Normalization of vioelnce</vt:lpstr>
      <vt:lpstr>Legitimating  (?) Theories of Violence</vt:lpstr>
      <vt:lpstr>Freud’s aggressivety drive </vt:lpstr>
      <vt:lpstr>Steiner’s “sleeper” theory</vt:lpstr>
      <vt:lpstr>Dehumanization and genocide</vt:lpstr>
      <vt:lpstr>Epistemological cul de sacs of philosophical theories</vt:lpstr>
      <vt:lpstr>Need for a politico—sociological approach </vt:lpstr>
      <vt:lpstr>Galtung’s peace approach</vt:lpstr>
      <vt:lpstr>Violence as impediment to realize oneself</vt:lpstr>
      <vt:lpstr>Violence is history-bound</vt:lpstr>
      <vt:lpstr>Violence as containment of potential</vt:lpstr>
      <vt:lpstr>Ideals of human life</vt:lpstr>
      <vt:lpstr>Impediments to the realization of the ideals of human life</vt:lpstr>
      <vt:lpstr>Personal Violence </vt:lpstr>
      <vt:lpstr>A Typology of Personal Somatic Violence</vt:lpstr>
      <vt:lpstr>Personal Violence</vt:lpstr>
      <vt:lpstr>Organized violence and revolution</vt:lpstr>
      <vt:lpstr>Weber’s concept of State monopoly of the use of violence </vt:lpstr>
      <vt:lpstr>The Politics of Personal Violence</vt:lpstr>
      <vt:lpstr>Structural Violence </vt:lpstr>
      <vt:lpstr>What is structural violence?</vt:lpstr>
      <vt:lpstr>Structural Violence as unequal life chances </vt:lpstr>
      <vt:lpstr>Built-in Structural Violence </vt:lpstr>
      <vt:lpstr>Structural Violence and minority groups </vt:lpstr>
      <vt:lpstr>Structural Violence as denial  </vt:lpstr>
      <vt:lpstr>Cultural Violence </vt:lpstr>
      <vt:lpstr>“Acceptability” of Cultural Violence </vt:lpstr>
      <vt:lpstr>Cultural Violence and religion </vt:lpstr>
      <vt:lpstr>Cultures are not inherently violent either  </vt:lpstr>
      <vt:lpstr>Symbolic violence</vt:lpstr>
      <vt:lpstr>Slide 35</vt:lpstr>
      <vt:lpstr>Symbolic violence</vt:lpstr>
      <vt:lpstr>Symbolic violence</vt:lpstr>
      <vt:lpstr>Symbolic violence</vt:lpstr>
      <vt:lpstr>Conclusion</vt:lpstr>
      <vt:lpstr>Slide 40</vt:lpstr>
    </vt:vector>
  </TitlesOfParts>
  <Company>Unicornis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Unicornis</dc:creator>
  <cp:lastModifiedBy>Lenovo User</cp:lastModifiedBy>
  <cp:revision>36</cp:revision>
  <dcterms:created xsi:type="dcterms:W3CDTF">2010-08-02T15:33:41Z</dcterms:created>
  <dcterms:modified xsi:type="dcterms:W3CDTF">2010-08-09T14:42:23Z</dcterms:modified>
</cp:coreProperties>
</file>