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2" r:id="rId1"/>
  </p:sldMasterIdLst>
  <p:notesMasterIdLst>
    <p:notesMasterId r:id="rId17"/>
  </p:notesMasterIdLst>
  <p:handoutMasterIdLst>
    <p:handoutMasterId r:id="rId18"/>
  </p:handoutMasterIdLst>
  <p:sldIdLst>
    <p:sldId id="364" r:id="rId2"/>
    <p:sldId id="360" r:id="rId3"/>
    <p:sldId id="358" r:id="rId4"/>
    <p:sldId id="361" r:id="rId5"/>
    <p:sldId id="363" r:id="rId6"/>
    <p:sldId id="367" r:id="rId7"/>
    <p:sldId id="365" r:id="rId8"/>
    <p:sldId id="366" r:id="rId9"/>
    <p:sldId id="368" r:id="rId10"/>
    <p:sldId id="369" r:id="rId11"/>
    <p:sldId id="370" r:id="rId12"/>
    <p:sldId id="346" r:id="rId13"/>
    <p:sldId id="356" r:id="rId14"/>
    <p:sldId id="372" r:id="rId15"/>
    <p:sldId id="371" r:id="rId16"/>
  </p:sldIdLst>
  <p:sldSz cx="9144000" cy="6858000" type="screen4x3"/>
  <p:notesSz cx="6858000" cy="9144000"/>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DDDD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432" autoAdjust="0"/>
    <p:restoredTop sz="94660"/>
  </p:normalViewPr>
  <p:slideViewPr>
    <p:cSldViewPr>
      <p:cViewPr>
        <p:scale>
          <a:sx n="80" d="100"/>
          <a:sy n="80" d="100"/>
        </p:scale>
        <p:origin x="-1464" y="-78"/>
      </p:cViewPr>
      <p:guideLst>
        <p:guide orient="horz"/>
        <p:guide/>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US"/>
          </a:p>
        </p:txBody>
      </p:sp>
      <p:sp>
        <p:nvSpPr>
          <p:cNvPr id="6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US"/>
          </a:p>
        </p:txBody>
      </p:sp>
      <p:sp>
        <p:nvSpPr>
          <p:cNvPr id="6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US"/>
          </a:p>
        </p:txBody>
      </p:sp>
      <p:sp>
        <p:nvSpPr>
          <p:cNvPr id="6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BACFB5D-0AED-4401-8502-EA7BF736F0F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US"/>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US"/>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F51871C-C82B-4591-A6E5-057EDD5AA02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7C3A134-F1C3-464B-BF47-54DC2DE08F52}" type="datetimeFigureOut">
              <a:rPr lang="en-US" smtClean="0"/>
              <a:pPr/>
              <a:t>8/10/2010</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C20B131D-4AC9-4376-A1D5-B73DB499147A}" type="slidenum">
              <a:rPr lang="en-US" smtClean="0"/>
              <a:pPr>
                <a:defRPr/>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8/10/2010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FB4C8CB1-DDEF-4ADE-B5D3-353C50E599A0}"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8/10/2010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B1DB7242-69C7-4857-8401-DDF199220FE1}"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5225"/>
            <a:ext cx="2133600" cy="476250"/>
          </a:xfrm>
        </p:spPr>
        <p:txBody>
          <a:bodyPr/>
          <a:lstStyle>
            <a:lvl1pPr>
              <a:defRPr/>
            </a:lvl1pPr>
          </a:lstStyle>
          <a:p>
            <a:fld id="{6B7EF2BB-7C6D-44BF-BFED-27EF01304D8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8/10/2010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95E9037C-ED0B-4A31-AA97-E41C08F28D01}" type="slidenum">
              <a:rPr lang="en-US" smtClean="0"/>
              <a:pPr>
                <a:defRPr/>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8/10/2010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kumimoji="0"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A4F0377A-FBD1-4AE6-9930-0190963BA872}"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8/10/2010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D478940C-E36E-4FFD-AACA-2E1BA46C9D13}" type="slidenum">
              <a:rPr lang="en-US" smtClean="0"/>
              <a:pPr>
                <a:defRPr/>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7C3A134-F1C3-464B-BF47-54DC2DE08F52}" type="datetimeFigureOut">
              <a:rPr lang="en-US" smtClean="0"/>
              <a:pPr/>
              <a:t>8/10/2010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defRPr/>
            </a:pPr>
            <a:fld id="{1577244D-9ACA-449C-9E6C-D9CD5DF34FC5}" type="slidenum">
              <a:rPr lang="en-US" smtClean="0"/>
              <a:pPr>
                <a:defRPr/>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C3A134-F1C3-464B-BF47-54DC2DE08F52}" type="datetimeFigureOut">
              <a:rPr lang="en-US" smtClean="0"/>
              <a:pPr/>
              <a:t>8/10/2010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defRPr/>
            </a:pPr>
            <a:fld id="{FA69EB3D-DF0B-4D57-8627-F19C3F76A091}"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8/10/2010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a:defRPr/>
            </a:pPr>
            <a:fld id="{8CC7EEEA-2911-4DBE-A161-DBE22FCDFBBB}"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8/10/2010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FFA96C4A-5F79-440D-BCEF-C9A6E7A8702E}" type="slidenum">
              <a:rPr lang="en-US" smtClean="0"/>
              <a:pPr>
                <a:defRPr/>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8/10/2010</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kumimoji="0" lang="en-US" dirty="0"/>
          </a:p>
        </p:txBody>
      </p:sp>
      <p:sp>
        <p:nvSpPr>
          <p:cNvPr id="7" name="Slide Number Placeholder 6"/>
          <p:cNvSpPr>
            <a:spLocks noGrp="1"/>
          </p:cNvSpPr>
          <p:nvPr>
            <p:ph type="sldNum" sz="quarter" idx="12"/>
          </p:nvPr>
        </p:nvSpPr>
        <p:spPr>
          <a:xfrm>
            <a:off x="146304" y="6208776"/>
            <a:ext cx="457200" cy="457200"/>
          </a:xfrm>
        </p:spPr>
        <p:txBody>
          <a:bodyPr/>
          <a:lstStyle/>
          <a:p>
            <a:pPr>
              <a:defRPr/>
            </a:pPr>
            <a:fld id="{773F4B21-6C92-44CF-B0F3-7C58C76C87F5}" type="slidenum">
              <a:rPr lang="en-US" smtClean="0"/>
              <a:pPr>
                <a:defRPr/>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7C3A134-F1C3-464B-BF47-54DC2DE08F52}" type="datetimeFigureOut">
              <a:rPr lang="en-US" smtClean="0"/>
              <a:pPr/>
              <a:t>8/10/2010</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0"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7B6A8A30-2885-4BAD-9754-32E7DE6DB608}" type="slidenum">
              <a:rPr lang="en-US" smtClean="0"/>
              <a:pPr>
                <a:defRPr/>
              </a:pPr>
              <a:t>‹#›</a:t>
            </a:fld>
            <a:endParaRPr lang="en-US" dirty="0"/>
          </a:p>
        </p:txBody>
      </p:sp>
      <p:pic>
        <p:nvPicPr>
          <p:cNvPr id="10" name="Picture 7" descr="2_pptT_inside"/>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19200" y="2286001"/>
            <a:ext cx="7162800" cy="646331"/>
          </a:xfrm>
          <a:prstGeom prst="rect">
            <a:avLst/>
          </a:prstGeom>
        </p:spPr>
        <p:txBody>
          <a:bodyPr wrap="square">
            <a:spAutoFit/>
          </a:bodyPr>
          <a:lstStyle/>
          <a:p>
            <a:pPr algn="ctr"/>
            <a:r>
              <a:rPr lang="en-US" b="1" dirty="0" smtClean="0">
                <a:solidFill>
                  <a:srgbClr val="00B050"/>
                </a:solidFill>
                <a:latin typeface="Arial Black" pitchFamily="34" charset="0"/>
                <a:cs typeface="Aharoni" pitchFamily="2" charset="-79"/>
              </a:rPr>
              <a:t>Strengthening Civil Society and Community Capacity </a:t>
            </a:r>
          </a:p>
          <a:p>
            <a:pPr algn="ctr"/>
            <a:r>
              <a:rPr lang="en-US" b="1" dirty="0" smtClean="0">
                <a:solidFill>
                  <a:srgbClr val="00B050"/>
                </a:solidFill>
                <a:latin typeface="Arial Black" pitchFamily="34" charset="0"/>
                <a:cs typeface="Aharoni" pitchFamily="2" charset="-79"/>
              </a:rPr>
              <a:t>to Respond to HIV/AIDS 	</a:t>
            </a:r>
          </a:p>
        </p:txBody>
      </p:sp>
      <p:sp>
        <p:nvSpPr>
          <p:cNvPr id="8" name="TextBox 7"/>
          <p:cNvSpPr txBox="1"/>
          <p:nvPr/>
        </p:nvSpPr>
        <p:spPr>
          <a:xfrm>
            <a:off x="2514600" y="4495800"/>
            <a:ext cx="3810000" cy="738664"/>
          </a:xfrm>
          <a:prstGeom prst="rect">
            <a:avLst/>
          </a:prstGeom>
          <a:noFill/>
        </p:spPr>
        <p:txBody>
          <a:bodyPr wrap="square" rtlCol="0">
            <a:spAutoFit/>
          </a:bodyPr>
          <a:lstStyle/>
          <a:p>
            <a:pPr algn="ctr"/>
            <a:r>
              <a:rPr lang="en-US" sz="1400" dirty="0" smtClean="0"/>
              <a:t>SIT  Symposium, Brattleboro  VT</a:t>
            </a:r>
          </a:p>
          <a:p>
            <a:pPr algn="ctr"/>
            <a:r>
              <a:rPr lang="en-US" sz="1400" dirty="0" smtClean="0"/>
              <a:t>August 10, 2010</a:t>
            </a:r>
          </a:p>
          <a:p>
            <a:pPr algn="ctr"/>
            <a:endParaRPr lang="en-US" sz="1400" dirty="0"/>
          </a:p>
        </p:txBody>
      </p:sp>
      <p:sp>
        <p:nvSpPr>
          <p:cNvPr id="9" name="TextBox 8"/>
          <p:cNvSpPr txBox="1"/>
          <p:nvPr/>
        </p:nvSpPr>
        <p:spPr>
          <a:xfrm>
            <a:off x="2438400" y="3886200"/>
            <a:ext cx="4343400" cy="369332"/>
          </a:xfrm>
          <a:prstGeom prst="rect">
            <a:avLst/>
          </a:prstGeom>
          <a:noFill/>
        </p:spPr>
        <p:txBody>
          <a:bodyPr wrap="square" rtlCol="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Jennifer Whatley, Blanka Homolova</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r>
              <a:rPr lang="en-US" sz="2400" dirty="0">
                <a:solidFill>
                  <a:schemeClr val="tx1"/>
                </a:solidFill>
              </a:rPr>
              <a:t>PIAI Matrix Excerpt</a:t>
            </a:r>
            <a:br>
              <a:rPr lang="en-US" sz="2400" dirty="0">
                <a:solidFill>
                  <a:schemeClr val="tx1"/>
                </a:solidFill>
              </a:rPr>
            </a:br>
            <a:r>
              <a:rPr lang="en-US" sz="2400" dirty="0">
                <a:solidFill>
                  <a:schemeClr val="tx1"/>
                </a:solidFill>
              </a:rPr>
              <a:t>Financial Resources</a:t>
            </a:r>
          </a:p>
        </p:txBody>
      </p:sp>
      <p:graphicFrame>
        <p:nvGraphicFramePr>
          <p:cNvPr id="33861" name="Group 69"/>
          <p:cNvGraphicFramePr>
            <a:graphicFrameLocks noGrp="1"/>
          </p:cNvGraphicFramePr>
          <p:nvPr>
            <p:ph idx="1"/>
          </p:nvPr>
        </p:nvGraphicFramePr>
        <p:xfrm>
          <a:off x="457200" y="1600200"/>
          <a:ext cx="8229600" cy="3086418"/>
        </p:xfrm>
        <a:graphic>
          <a:graphicData uri="http://schemas.openxmlformats.org/drawingml/2006/table">
            <a:tbl>
              <a:tblPr/>
              <a:tblGrid>
                <a:gridCol w="1646238"/>
                <a:gridCol w="1646237"/>
                <a:gridCol w="1644650"/>
                <a:gridCol w="1646238"/>
                <a:gridCol w="1646237"/>
              </a:tblGrid>
              <a:tr h="381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9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Sub-Category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9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Start-up Stage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9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Developing Stage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9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Consolidating Stage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9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Mature Stage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36538">
                <a:tc gridSpan="5">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Accounting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556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9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Existence of accounting procedures</a:t>
                      </a: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No accounting manual either formal or informal.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Basic financial recording system in place.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Accounting procedures in place; periodic moves to adjust/edit/organize procedures.  Full documentation not always followed.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Financial reports and data system well documented enough to provide sense of NGO’s financial health.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9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Timeliness &amp; accuracy of accounting</a:t>
                      </a: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Financial reports incomplete, difficult to understand, can be fictional.  Organization needs to be prodded to produce them.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Financial reports clearer but still incomplete, with errors.  Usually late.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Financial reports clearer and more complete, even as portfolio becomes more complex.  Usually on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Financial reports clear and complete, even as portfolio becomes more complex.  Reports are always timely.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9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Contribution of financial reports to planning process</a:t>
                      </a: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None yet; formats are ad hoc or based on donor requirements.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Financial reports formats tend to be skewed toward presenting an optimistic picture rather than reflecting reality.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Reports are regular, but not always timed to contribute to planning processes.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Reports are always high quality, and feed back into financial planning process.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8" name="Object 4"/>
          <p:cNvGraphicFramePr>
            <a:graphicFrameLocks noChangeAspect="1"/>
          </p:cNvGraphicFramePr>
          <p:nvPr/>
        </p:nvGraphicFramePr>
        <p:xfrm>
          <a:off x="152400" y="533400"/>
          <a:ext cx="8839200" cy="5897563"/>
        </p:xfrm>
        <a:graphic>
          <a:graphicData uri="http://schemas.openxmlformats.org/presentationml/2006/ole">
            <p:oleObj spid="_x0000_s25602" name="Chart" r:id="rId3" imgW="6096000" imgH="4067175" progId="MSGraph.Chart.8">
              <p:embed followColorScheme="full"/>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r"/>
            <a:r>
              <a:rPr lang="en-US" dirty="0" smtClean="0">
                <a:solidFill>
                  <a:srgbClr val="00B050"/>
                </a:solidFill>
              </a:rPr>
              <a:t>PIAI in Ethiopia: GSM Program</a:t>
            </a:r>
            <a:endParaRPr lang="en-US" dirty="0">
              <a:solidFill>
                <a:srgbClr val="00B050"/>
              </a:solidFill>
            </a:endParaRPr>
          </a:p>
        </p:txBody>
      </p:sp>
      <p:sp>
        <p:nvSpPr>
          <p:cNvPr id="60419" name="Rectangle 3"/>
          <p:cNvSpPr>
            <a:spLocks noGrp="1" noChangeArrowheads="1"/>
          </p:cNvSpPr>
          <p:nvPr>
            <p:ph sz="quarter" idx="1"/>
          </p:nvPr>
        </p:nvSpPr>
        <p:spPr>
          <a:xfrm>
            <a:off x="914400" y="1447800"/>
            <a:ext cx="7086600" cy="3886200"/>
          </a:xfrm>
        </p:spPr>
        <p:txBody>
          <a:bodyPr/>
          <a:lstStyle/>
          <a:p>
            <a:pPr eaLnBrk="1" hangingPunct="1"/>
            <a:endParaRPr lang="en-US" dirty="0" smtClean="0"/>
          </a:p>
          <a:p>
            <a:pPr eaLnBrk="1" hangingPunct="1"/>
            <a:endParaRPr lang="en-US" dirty="0" smtClean="0"/>
          </a:p>
        </p:txBody>
      </p:sp>
      <p:pic>
        <p:nvPicPr>
          <p:cNvPr id="4" name="Picture 2" descr="GSM - Capacity Building for GF ATM Recipients"/>
          <p:cNvPicPr>
            <a:picLocks noChangeAspect="1" noChangeArrowheads="1"/>
          </p:cNvPicPr>
          <p:nvPr/>
        </p:nvPicPr>
        <p:blipFill>
          <a:blip r:embed="rId2" cstate="print"/>
          <a:srcRect/>
          <a:stretch>
            <a:fillRect/>
          </a:stretch>
        </p:blipFill>
        <p:spPr bwMode="auto">
          <a:xfrm>
            <a:off x="1447800" y="1905000"/>
            <a:ext cx="6383737" cy="3579169"/>
          </a:xfrm>
          <a:prstGeom prst="rect">
            <a:avLst/>
          </a:prstGeom>
          <a:noFill/>
          <a:ln w="9525" cmpd="sng">
            <a:solidFill>
              <a:srgbClr val="C00000"/>
            </a:solid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a:spLocks noGrp="1"/>
          </p:cNvSpPr>
          <p:nvPr>
            <p:ph type="title"/>
          </p:nvPr>
        </p:nvSpPr>
        <p:spPr/>
        <p:txBody>
          <a:bodyPr>
            <a:normAutofit/>
          </a:bodyPr>
          <a:lstStyle/>
          <a:p>
            <a:pPr algn="r"/>
            <a:r>
              <a:rPr lang="en-US" dirty="0" smtClean="0">
                <a:solidFill>
                  <a:srgbClr val="00B050"/>
                </a:solidFill>
              </a:rPr>
              <a:t>PIAI in Angola: CSSP </a:t>
            </a:r>
            <a:endParaRPr lang="en-US" dirty="0">
              <a:solidFill>
                <a:srgbClr val="00B050"/>
              </a:solidFill>
            </a:endParaRPr>
          </a:p>
        </p:txBody>
      </p:sp>
      <p:sp>
        <p:nvSpPr>
          <p:cNvPr id="4" name="Content Placeholder 3"/>
          <p:cNvSpPr>
            <a:spLocks noGrp="1"/>
          </p:cNvSpPr>
          <p:nvPr>
            <p:ph sz="half" idx="2"/>
          </p:nvPr>
        </p:nvSpPr>
        <p:spPr>
          <a:xfrm>
            <a:off x="914400" y="1600200"/>
            <a:ext cx="3733800" cy="4533900"/>
          </a:xfrm>
        </p:spPr>
        <p:txBody>
          <a:bodyPr>
            <a:normAutofit fontScale="92500"/>
          </a:bodyPr>
          <a:lstStyle/>
          <a:p>
            <a:pPr lvl="0"/>
            <a:r>
              <a:rPr lang="pt-BR" dirty="0" smtClean="0"/>
              <a:t>Used to analyze capacity of 50 CSOs working on HIV/AIDS, education, or land rights issues</a:t>
            </a:r>
          </a:p>
          <a:p>
            <a:pPr lvl="0"/>
            <a:r>
              <a:rPr lang="pt-BR" dirty="0" smtClean="0"/>
              <a:t>Adapted for Angolan context (1-5 scale)</a:t>
            </a:r>
          </a:p>
          <a:p>
            <a:pPr lvl="0"/>
            <a:r>
              <a:rPr lang="pt-BR" dirty="0" smtClean="0"/>
              <a:t>Repeated annually to monitor progress</a:t>
            </a:r>
          </a:p>
          <a:p>
            <a:pPr lvl="0"/>
            <a:r>
              <a:rPr lang="pt-BR" dirty="0" smtClean="0"/>
              <a:t>Basis for capacity building action plan including training, mentoring, peer learning</a:t>
            </a:r>
          </a:p>
          <a:p>
            <a:pPr lvl="0"/>
            <a:endParaRPr lang="pt-BR" dirty="0" smtClean="0"/>
          </a:p>
          <a:p>
            <a:pPr lvl="0"/>
            <a:endParaRPr lang="pt-BR" dirty="0" smtClean="0"/>
          </a:p>
          <a:p>
            <a:endParaRPr lang="en-US" dirty="0"/>
          </a:p>
        </p:txBody>
      </p:sp>
      <p:sp>
        <p:nvSpPr>
          <p:cNvPr id="7" name="Content Placeholder 6"/>
          <p:cNvSpPr>
            <a:spLocks noGrp="1"/>
          </p:cNvSpPr>
          <p:nvPr>
            <p:ph sz="half" idx="4"/>
          </p:nvPr>
        </p:nvSpPr>
        <p:spPr/>
        <p:txBody>
          <a:bodyPr/>
          <a:lstStyle/>
          <a:p>
            <a:endParaRPr lang="en-US" dirty="0"/>
          </a:p>
        </p:txBody>
      </p:sp>
      <p:pic>
        <p:nvPicPr>
          <p:cNvPr id="51202" name="Picture 2"/>
          <p:cNvPicPr>
            <a:picLocks noChangeAspect="1" noChangeArrowheads="1"/>
          </p:cNvPicPr>
          <p:nvPr/>
        </p:nvPicPr>
        <p:blipFill>
          <a:blip r:embed="rId2" cstate="print"/>
          <a:srcRect/>
          <a:stretch>
            <a:fillRect/>
          </a:stretch>
        </p:blipFill>
        <p:spPr bwMode="auto">
          <a:xfrm>
            <a:off x="5029199" y="2286000"/>
            <a:ext cx="3553879" cy="2834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50"/>
                </a:solidFill>
              </a:rPr>
              <a:t>A few CSSP results to date</a:t>
            </a:r>
          </a:p>
        </p:txBody>
      </p:sp>
      <p:sp>
        <p:nvSpPr>
          <p:cNvPr id="4" name="Content Placeholder 3"/>
          <p:cNvSpPr>
            <a:spLocks noGrp="1"/>
          </p:cNvSpPr>
          <p:nvPr>
            <p:ph sz="quarter" idx="1"/>
          </p:nvPr>
        </p:nvSpPr>
        <p:spPr/>
        <p:txBody>
          <a:bodyPr/>
          <a:lstStyle/>
          <a:p>
            <a:pPr lvl="0"/>
            <a:endParaRPr lang="pt-BR" dirty="0" smtClean="0"/>
          </a:p>
          <a:p>
            <a:pPr lvl="0"/>
            <a:r>
              <a:rPr lang="pt-BR" dirty="0" smtClean="0"/>
              <a:t>Baseline PIAI showed 78% at level 1, 22% at level 2.  None at levels 3-5</a:t>
            </a:r>
          </a:p>
          <a:p>
            <a:pPr lvl="0"/>
            <a:r>
              <a:rPr lang="pt-BR" dirty="0" smtClean="0"/>
              <a:t>Latest PIAI shows 30% at level 1, 54% at level 2, 16% at level 3. None at level 4 or 5</a:t>
            </a:r>
          </a:p>
          <a:p>
            <a:r>
              <a:rPr lang="pt-BR" dirty="0" smtClean="0"/>
              <a:t>54% have more than tripled their annual budgets</a:t>
            </a:r>
          </a:p>
          <a:p>
            <a:pPr lvl="0"/>
            <a:r>
              <a:rPr lang="pt-BR" dirty="0" smtClean="0"/>
              <a:t>7 CSOs </a:t>
            </a:r>
            <a:r>
              <a:rPr lang="en-US" dirty="0" smtClean="0"/>
              <a:t>can manage funds up to US$500,000.  </a:t>
            </a:r>
          </a:p>
          <a:p>
            <a:pPr lvl="0"/>
            <a:r>
              <a:rPr lang="en-US" dirty="0" smtClean="0"/>
              <a:t>11 CSOs can manage funds up to US$250,000.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4294967295"/>
          </p:nvPr>
        </p:nvSpPr>
        <p:spPr>
          <a:xfrm>
            <a:off x="762000" y="1371600"/>
            <a:ext cx="7772400" cy="4572000"/>
          </a:xfrm>
        </p:spPr>
        <p:txBody>
          <a:bodyPr/>
          <a:lstStyle/>
          <a:p>
            <a:pPr algn="ctr"/>
            <a:endParaRPr lang="en-US" sz="2800" b="1" dirty="0"/>
          </a:p>
          <a:p>
            <a:pPr algn="ctr"/>
            <a:endParaRPr lang="en-US" sz="2800" b="1" dirty="0"/>
          </a:p>
          <a:p>
            <a:pPr algn="ctr">
              <a:buNone/>
            </a:pPr>
            <a:r>
              <a:rPr lang="en-US" sz="2800" b="1" dirty="0"/>
              <a:t>Thank You</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81000"/>
            <a:ext cx="7772400" cy="884238"/>
          </a:xfrm>
        </p:spPr>
        <p:txBody>
          <a:bodyPr/>
          <a:lstStyle/>
          <a:p>
            <a:pPr algn="r"/>
            <a:r>
              <a:rPr lang="en-US" dirty="0" smtClean="0">
                <a:solidFill>
                  <a:srgbClr val="00B050"/>
                </a:solidFill>
                <a:cs typeface="Aharoni" pitchFamily="2" charset="-79"/>
              </a:rPr>
              <a:t>HIV/AIDS Pandemic</a:t>
            </a:r>
            <a:endParaRPr lang="en-US" dirty="0">
              <a:solidFill>
                <a:srgbClr val="00B050"/>
              </a:solidFill>
              <a:cs typeface="Aharoni" pitchFamily="2" charset="-79"/>
            </a:endParaRPr>
          </a:p>
        </p:txBody>
      </p:sp>
      <p:sp>
        <p:nvSpPr>
          <p:cNvPr id="5" name="Content Placeholder 4"/>
          <p:cNvSpPr>
            <a:spLocks noGrp="1"/>
          </p:cNvSpPr>
          <p:nvPr>
            <p:ph sz="quarter" idx="1"/>
          </p:nvPr>
        </p:nvSpPr>
        <p:spPr/>
        <p:txBody>
          <a:bodyPr>
            <a:normAutofit fontScale="85000" lnSpcReduction="20000"/>
          </a:bodyPr>
          <a:lstStyle/>
          <a:p>
            <a:r>
              <a:rPr lang="en-US" dirty="0" smtClean="0">
                <a:latin typeface="Calibri" pitchFamily="34" charset="0"/>
                <a:cs typeface="Andalus" pitchFamily="2" charset="-78"/>
              </a:rPr>
              <a:t>Complex socio-economic issue, not just a health problem</a:t>
            </a:r>
          </a:p>
          <a:p>
            <a:pPr>
              <a:buNone/>
            </a:pPr>
            <a:endParaRPr lang="en-US" dirty="0" smtClean="0">
              <a:latin typeface="Calibri" pitchFamily="34" charset="0"/>
              <a:cs typeface="Andalus" pitchFamily="2" charset="-78"/>
            </a:endParaRPr>
          </a:p>
          <a:p>
            <a:r>
              <a:rPr lang="en-US" dirty="0" smtClean="0">
                <a:latin typeface="Calibri" pitchFamily="34" charset="0"/>
                <a:cs typeface="Andalus" pitchFamily="2" charset="-78"/>
              </a:rPr>
              <a:t>Requires complex, multi-</a:t>
            </a:r>
            <a:r>
              <a:rPr lang="en-US" dirty="0" err="1" smtClean="0">
                <a:latin typeface="Calibri" pitchFamily="34" charset="0"/>
                <a:cs typeface="Andalus" pitchFamily="2" charset="-78"/>
              </a:rPr>
              <a:t>sectoral</a:t>
            </a:r>
            <a:r>
              <a:rPr lang="en-US" dirty="0" smtClean="0">
                <a:latin typeface="Calibri" pitchFamily="34" charset="0"/>
                <a:cs typeface="Andalus" pitchFamily="2" charset="-78"/>
              </a:rPr>
              <a:t> approach</a:t>
            </a:r>
          </a:p>
          <a:p>
            <a:pPr>
              <a:buNone/>
            </a:pPr>
            <a:endParaRPr lang="en-US" dirty="0" smtClean="0">
              <a:latin typeface="Calibri" pitchFamily="34" charset="0"/>
              <a:cs typeface="Andalus" pitchFamily="2" charset="-78"/>
            </a:endParaRPr>
          </a:p>
          <a:p>
            <a:r>
              <a:rPr lang="en-US" dirty="0" smtClean="0">
                <a:latin typeface="Calibri" pitchFamily="34" charset="0"/>
                <a:cs typeface="Andalus" pitchFamily="2" charset="-78"/>
              </a:rPr>
              <a:t>Local capacity/country ownership – a factor of success (SUSTAINABILITY!)</a:t>
            </a:r>
          </a:p>
          <a:p>
            <a:pPr>
              <a:buNone/>
            </a:pPr>
            <a:endParaRPr lang="en-US" dirty="0" smtClean="0">
              <a:latin typeface="Calibri" pitchFamily="34" charset="0"/>
              <a:cs typeface="Andalus" pitchFamily="2" charset="-78"/>
            </a:endParaRPr>
          </a:p>
          <a:p>
            <a:r>
              <a:rPr lang="en-US" dirty="0" smtClean="0">
                <a:latin typeface="Calibri" pitchFamily="34" charset="0"/>
                <a:cs typeface="Andalus" pitchFamily="2" charset="-78"/>
              </a:rPr>
              <a:t>New Trends: INGOs in the role of  TA Providers and Mentors</a:t>
            </a:r>
          </a:p>
          <a:p>
            <a:pPr>
              <a:buNone/>
            </a:pPr>
            <a:endParaRPr lang="en-US" dirty="0" smtClean="0">
              <a:latin typeface="Calibri" pitchFamily="34" charset="0"/>
              <a:cs typeface="Andalus" pitchFamily="2" charset="-78"/>
            </a:endParaRPr>
          </a:p>
          <a:p>
            <a:r>
              <a:rPr lang="en-US" dirty="0" smtClean="0">
                <a:latin typeface="Calibri" pitchFamily="34" charset="0"/>
                <a:cs typeface="Andalus" pitchFamily="2" charset="-78"/>
              </a:rPr>
              <a:t>WL as a capacity-building institution is perfectly positioned to build on expertise in variety of areas to provide partners with skills and tools to design and implement suitable and effective interventions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Oval 21"/>
          <p:cNvSpPr>
            <a:spLocks noChangeArrowheads="1"/>
          </p:cNvSpPr>
          <p:nvPr/>
        </p:nvSpPr>
        <p:spPr bwMode="auto">
          <a:xfrm>
            <a:off x="2895600" y="2209800"/>
            <a:ext cx="1828800" cy="1905000"/>
          </a:xfrm>
          <a:prstGeom prst="ellipse">
            <a:avLst/>
          </a:prstGeom>
          <a:solidFill>
            <a:srgbClr val="CC0000">
              <a:alpha val="70195"/>
            </a:srgbClr>
          </a:solidFill>
          <a:ln w="9525">
            <a:noFill/>
            <a:round/>
            <a:headEnd/>
            <a:tailEnd/>
          </a:ln>
          <a:effectLst>
            <a:prstShdw prst="shdw17" dist="17961" dir="13500000">
              <a:srgbClr val="7A0000"/>
            </a:prstShdw>
          </a:effectLst>
        </p:spPr>
        <p:txBody>
          <a:bodyPr/>
          <a:lstStyle/>
          <a:p>
            <a:pPr>
              <a:buFontTx/>
              <a:buNone/>
            </a:pPr>
            <a:endParaRPr lang="en-US" sz="1050">
              <a:latin typeface="Times New Roman" pitchFamily="18" charset="0"/>
            </a:endParaRPr>
          </a:p>
          <a:p>
            <a:pPr>
              <a:buFontTx/>
              <a:buNone/>
            </a:pPr>
            <a:r>
              <a:rPr lang="en-US" sz="1050" b="1">
                <a:solidFill>
                  <a:srgbClr val="FFFFFF"/>
                </a:solidFill>
                <a:latin typeface="Arial Black" pitchFamily="34" charset="0"/>
              </a:rPr>
              <a:t>   </a:t>
            </a:r>
          </a:p>
          <a:p>
            <a:pPr>
              <a:buFontTx/>
              <a:buNone/>
            </a:pPr>
            <a:r>
              <a:rPr lang="en-US" sz="1050" b="1">
                <a:solidFill>
                  <a:srgbClr val="FFFFFF"/>
                </a:solidFill>
                <a:latin typeface="Arial Black" pitchFamily="34" charset="0"/>
              </a:rPr>
              <a:t>   </a:t>
            </a:r>
            <a:r>
              <a:rPr lang="en-US" sz="1050" b="1">
                <a:solidFill>
                  <a:schemeClr val="bg1"/>
                </a:solidFill>
                <a:latin typeface="Arial" charset="0"/>
              </a:rPr>
              <a:t>HIV/AIDS</a:t>
            </a:r>
          </a:p>
          <a:p>
            <a:pPr>
              <a:buFontTx/>
              <a:buNone/>
            </a:pPr>
            <a:endParaRPr lang="en-US" sz="1050" b="1">
              <a:solidFill>
                <a:srgbClr val="FFFFFF"/>
              </a:solidFill>
              <a:latin typeface="Arial Black" pitchFamily="34" charset="0"/>
            </a:endParaRPr>
          </a:p>
          <a:p>
            <a:pPr>
              <a:buFontTx/>
              <a:buNone/>
            </a:pPr>
            <a:r>
              <a:rPr lang="en-US" sz="1050" b="1">
                <a:solidFill>
                  <a:schemeClr val="bg1"/>
                </a:solidFill>
                <a:latin typeface="Arial Black" pitchFamily="34" charset="0"/>
              </a:rPr>
              <a:t>           </a:t>
            </a:r>
          </a:p>
        </p:txBody>
      </p:sp>
      <p:sp>
        <p:nvSpPr>
          <p:cNvPr id="25604" name="Text Box 33"/>
          <p:cNvSpPr txBox="1">
            <a:spLocks noChangeArrowheads="1"/>
          </p:cNvSpPr>
          <p:nvPr/>
        </p:nvSpPr>
        <p:spPr bwMode="auto">
          <a:xfrm>
            <a:off x="228600" y="304800"/>
            <a:ext cx="3581400" cy="580928"/>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008000"/>
                </a:solidFill>
                <a:latin typeface="Arial Black" pitchFamily="34" charset="0"/>
              </a:rPr>
              <a:t>IDEP HIV/AIDS PORTFOLIO</a:t>
            </a:r>
          </a:p>
          <a:p>
            <a:pPr>
              <a:spcBef>
                <a:spcPct val="50000"/>
              </a:spcBef>
              <a:buFontTx/>
              <a:buNone/>
            </a:pPr>
            <a:r>
              <a:rPr lang="en-US" sz="1050" dirty="0" smtClean="0">
                <a:solidFill>
                  <a:srgbClr val="00B050"/>
                </a:solidFill>
                <a:latin typeface="Arial Black" pitchFamily="34" charset="0"/>
              </a:rPr>
              <a:t>ILLUSTRATIVE </a:t>
            </a:r>
            <a:r>
              <a:rPr lang="en-US" sz="1050" dirty="0">
                <a:solidFill>
                  <a:srgbClr val="00B050"/>
                </a:solidFill>
                <a:latin typeface="Arial Black" pitchFamily="34" charset="0"/>
              </a:rPr>
              <a:t>EXAMPLES </a:t>
            </a:r>
            <a:endParaRPr lang="en-US" sz="1050" dirty="0" smtClean="0">
              <a:solidFill>
                <a:srgbClr val="00B050"/>
              </a:solidFill>
              <a:latin typeface="Arial Black" pitchFamily="34" charset="0"/>
            </a:endParaRPr>
          </a:p>
        </p:txBody>
      </p:sp>
      <p:sp>
        <p:nvSpPr>
          <p:cNvPr id="25606" name="Oval 23"/>
          <p:cNvSpPr>
            <a:spLocks noChangeArrowheads="1"/>
          </p:cNvSpPr>
          <p:nvPr/>
        </p:nvSpPr>
        <p:spPr bwMode="auto">
          <a:xfrm>
            <a:off x="4038600" y="2057400"/>
            <a:ext cx="1295400" cy="990600"/>
          </a:xfrm>
          <a:prstGeom prst="ellipse">
            <a:avLst/>
          </a:prstGeom>
          <a:solidFill>
            <a:srgbClr val="99CC00">
              <a:alpha val="59999"/>
            </a:srgbClr>
          </a:solidFill>
          <a:ln w="9525">
            <a:round/>
            <a:headEnd/>
            <a:tailEnd/>
          </a:ln>
          <a:scene3d>
            <a:camera prst="legacyPerspectiveTop"/>
            <a:lightRig rig="legacyFlat3" dir="b"/>
          </a:scene3d>
          <a:sp3d extrusionH="887400" prstMaterial="legacyMatte">
            <a:bevelT w="13500" h="13500" prst="angle"/>
            <a:bevelB w="13500" h="13500" prst="angle"/>
            <a:extrusionClr>
              <a:srgbClr val="99CC00"/>
            </a:extrusionClr>
          </a:sp3d>
        </p:spPr>
        <p:txBody>
          <a:bodyPr>
            <a:flatTx/>
          </a:bodyPr>
          <a:lstStyle/>
          <a:p>
            <a:pPr algn="ctr">
              <a:buFontTx/>
              <a:buNone/>
            </a:pPr>
            <a:r>
              <a:rPr lang="en-US" sz="1000" dirty="0">
                <a:latin typeface="Arial Black" pitchFamily="34" charset="0"/>
              </a:rPr>
              <a:t>Education</a:t>
            </a:r>
            <a:endParaRPr lang="en-US" sz="1000" dirty="0">
              <a:latin typeface="Arial" charset="0"/>
            </a:endParaRPr>
          </a:p>
        </p:txBody>
      </p:sp>
      <p:sp>
        <p:nvSpPr>
          <p:cNvPr id="25607" name="Oval 25"/>
          <p:cNvSpPr>
            <a:spLocks noChangeArrowheads="1"/>
          </p:cNvSpPr>
          <p:nvPr/>
        </p:nvSpPr>
        <p:spPr bwMode="auto">
          <a:xfrm>
            <a:off x="4038600" y="3124200"/>
            <a:ext cx="1066800" cy="990600"/>
          </a:xfrm>
          <a:prstGeom prst="ellipse">
            <a:avLst/>
          </a:prstGeom>
          <a:solidFill>
            <a:srgbClr val="FF00FF">
              <a:alpha val="27058"/>
            </a:srgbClr>
          </a:solidFill>
          <a:ln w="9525">
            <a:round/>
            <a:headEnd/>
            <a:tailEnd/>
          </a:ln>
          <a:scene3d>
            <a:camera prst="legacyPerspectiveTop"/>
            <a:lightRig rig="legacyFlat3" dir="b"/>
          </a:scene3d>
          <a:sp3d extrusionH="887400" prstMaterial="legacyMatte">
            <a:bevelT w="13500" h="13500" prst="angle"/>
            <a:bevelB w="13500" h="13500" prst="angle"/>
            <a:extrusionClr>
              <a:srgbClr val="FF00FF"/>
            </a:extrusionClr>
          </a:sp3d>
        </p:spPr>
        <p:txBody>
          <a:bodyPr>
            <a:flatTx/>
          </a:bodyPr>
          <a:lstStyle/>
          <a:p>
            <a:pPr algn="ctr">
              <a:buFontTx/>
              <a:buNone/>
            </a:pPr>
            <a:r>
              <a:rPr lang="en-US" sz="1050" dirty="0">
                <a:latin typeface="Arial Black" pitchFamily="34" charset="0"/>
              </a:rPr>
              <a:t> </a:t>
            </a:r>
          </a:p>
          <a:p>
            <a:pPr algn="ctr">
              <a:buFontTx/>
              <a:buNone/>
            </a:pPr>
            <a:r>
              <a:rPr lang="en-US" sz="1050" dirty="0">
                <a:latin typeface="Arial Black" pitchFamily="34" charset="0"/>
              </a:rPr>
              <a:t>CBS</a:t>
            </a:r>
          </a:p>
          <a:p>
            <a:pPr>
              <a:buFontTx/>
              <a:buNone/>
            </a:pPr>
            <a:endParaRPr lang="en-US" sz="1050" dirty="0">
              <a:latin typeface="Arial Black" pitchFamily="34" charset="0"/>
            </a:endParaRPr>
          </a:p>
          <a:p>
            <a:pPr>
              <a:buFontTx/>
              <a:buNone/>
            </a:pPr>
            <a:r>
              <a:rPr lang="en-US" sz="1050" dirty="0">
                <a:latin typeface="Arial Black" pitchFamily="34" charset="0"/>
              </a:rPr>
              <a:t>  </a:t>
            </a:r>
            <a:endParaRPr lang="en-US" sz="1050" dirty="0">
              <a:latin typeface="Arial" charset="0"/>
            </a:endParaRPr>
          </a:p>
        </p:txBody>
      </p:sp>
      <p:sp>
        <p:nvSpPr>
          <p:cNvPr id="25608" name="Oval 22"/>
          <p:cNvSpPr>
            <a:spLocks noChangeArrowheads="1"/>
          </p:cNvSpPr>
          <p:nvPr/>
        </p:nvSpPr>
        <p:spPr bwMode="auto">
          <a:xfrm>
            <a:off x="3048000" y="3429000"/>
            <a:ext cx="990600" cy="990600"/>
          </a:xfrm>
          <a:prstGeom prst="ellipse">
            <a:avLst/>
          </a:prstGeom>
          <a:solidFill>
            <a:srgbClr val="00FFFF">
              <a:alpha val="50195"/>
            </a:srgbClr>
          </a:solidFill>
          <a:ln w="9525">
            <a:round/>
            <a:headEnd/>
            <a:tailEnd/>
          </a:ln>
          <a:scene3d>
            <a:camera prst="legacyPerspectiveTop"/>
            <a:lightRig rig="legacyFlat3" dir="b"/>
          </a:scene3d>
          <a:sp3d extrusionH="887400" prstMaterial="legacyMatte">
            <a:bevelT w="13500" h="13500" prst="angle"/>
            <a:bevelB w="13500" h="13500" prst="angle"/>
            <a:extrusionClr>
              <a:srgbClr val="00FFFF"/>
            </a:extrusionClr>
          </a:sp3d>
        </p:spPr>
        <p:txBody>
          <a:bodyPr>
            <a:flatTx/>
          </a:bodyPr>
          <a:lstStyle/>
          <a:p>
            <a:pPr algn="ctr">
              <a:buFontTx/>
              <a:buNone/>
            </a:pPr>
            <a:endParaRPr lang="en-US" sz="1050">
              <a:latin typeface="Arial Black" pitchFamily="34" charset="0"/>
            </a:endParaRPr>
          </a:p>
          <a:p>
            <a:pPr>
              <a:buFontTx/>
              <a:buNone/>
            </a:pPr>
            <a:r>
              <a:rPr lang="en-US" sz="1050">
                <a:latin typeface="Arial Black" pitchFamily="34" charset="0"/>
              </a:rPr>
              <a:t>  GSM</a:t>
            </a:r>
            <a:endParaRPr lang="en-US" sz="1050">
              <a:latin typeface="Arial" charset="0"/>
            </a:endParaRPr>
          </a:p>
        </p:txBody>
      </p:sp>
      <p:sp>
        <p:nvSpPr>
          <p:cNvPr id="25609" name="Oval 26"/>
          <p:cNvSpPr>
            <a:spLocks noChangeArrowheads="1"/>
          </p:cNvSpPr>
          <p:nvPr/>
        </p:nvSpPr>
        <p:spPr bwMode="auto">
          <a:xfrm>
            <a:off x="2286000" y="2667000"/>
            <a:ext cx="1066800" cy="990600"/>
          </a:xfrm>
          <a:prstGeom prst="ellipse">
            <a:avLst/>
          </a:prstGeom>
          <a:solidFill>
            <a:srgbClr val="800080">
              <a:alpha val="27058"/>
            </a:srgbClr>
          </a:solidFill>
          <a:ln w="9525">
            <a:round/>
            <a:headEnd/>
            <a:tailEnd/>
          </a:ln>
          <a:scene3d>
            <a:camera prst="legacyPerspectiveTop"/>
            <a:lightRig rig="legacyFlat3" dir="b"/>
          </a:scene3d>
          <a:sp3d extrusionH="887400" prstMaterial="legacyMatte">
            <a:bevelT w="13500" h="13500" prst="angle"/>
            <a:bevelB w="13500" h="13500" prst="angle"/>
            <a:extrusionClr>
              <a:srgbClr val="800080"/>
            </a:extrusionClr>
          </a:sp3d>
        </p:spPr>
        <p:txBody>
          <a:bodyPr>
            <a:flatTx/>
          </a:bodyPr>
          <a:lstStyle/>
          <a:p>
            <a:pPr algn="ctr">
              <a:buFontTx/>
              <a:buNone/>
            </a:pPr>
            <a:endParaRPr lang="en-US" sz="1050" dirty="0">
              <a:latin typeface="Arial Black" pitchFamily="34" charset="0"/>
            </a:endParaRPr>
          </a:p>
          <a:p>
            <a:pPr algn="ctr">
              <a:buFontTx/>
              <a:buNone/>
            </a:pPr>
            <a:r>
              <a:rPr lang="en-US" sz="1050" dirty="0">
                <a:latin typeface="Arial Black" pitchFamily="34" charset="0"/>
              </a:rPr>
              <a:t>CS&amp;G</a:t>
            </a:r>
          </a:p>
          <a:p>
            <a:pPr>
              <a:buFontTx/>
              <a:buNone/>
            </a:pPr>
            <a:endParaRPr lang="en-US" sz="1050" dirty="0">
              <a:latin typeface="Arial Black" pitchFamily="34" charset="0"/>
            </a:endParaRPr>
          </a:p>
          <a:p>
            <a:pPr>
              <a:buFontTx/>
              <a:buNone/>
            </a:pPr>
            <a:endParaRPr lang="en-US" sz="1050" dirty="0">
              <a:latin typeface="Arial" charset="0"/>
            </a:endParaRPr>
          </a:p>
        </p:txBody>
      </p:sp>
      <p:sp>
        <p:nvSpPr>
          <p:cNvPr id="25610" name="Oval 24"/>
          <p:cNvSpPr>
            <a:spLocks noChangeArrowheads="1"/>
          </p:cNvSpPr>
          <p:nvPr/>
        </p:nvSpPr>
        <p:spPr bwMode="auto">
          <a:xfrm>
            <a:off x="2895600" y="1828800"/>
            <a:ext cx="1143000" cy="914400"/>
          </a:xfrm>
          <a:prstGeom prst="ellipse">
            <a:avLst/>
          </a:prstGeom>
          <a:solidFill>
            <a:srgbClr val="FF6600">
              <a:alpha val="27058"/>
            </a:srgbClr>
          </a:solidFill>
          <a:ln w="9525">
            <a:round/>
            <a:headEnd/>
            <a:tailEnd/>
          </a:ln>
          <a:scene3d>
            <a:camera prst="legacyPerspectiveTop"/>
            <a:lightRig rig="legacyFlat3" dir="b"/>
          </a:scene3d>
          <a:sp3d extrusionH="887400" prstMaterial="legacyMatte">
            <a:bevelT w="13500" h="13500" prst="angle"/>
            <a:bevelB w="13500" h="13500" prst="angle"/>
            <a:extrusionClr>
              <a:srgbClr val="FF6600"/>
            </a:extrusionClr>
          </a:sp3d>
        </p:spPr>
        <p:txBody>
          <a:bodyPr>
            <a:flatTx/>
          </a:bodyPr>
          <a:lstStyle/>
          <a:p>
            <a:pPr algn="ctr">
              <a:buFontTx/>
              <a:buNone/>
            </a:pPr>
            <a:r>
              <a:rPr lang="en-US" sz="1050">
                <a:latin typeface="Arial Black" pitchFamily="34" charset="0"/>
              </a:rPr>
              <a:t>VEP</a:t>
            </a:r>
          </a:p>
          <a:p>
            <a:pPr>
              <a:buFontTx/>
              <a:buNone/>
            </a:pPr>
            <a:endParaRPr lang="en-US" sz="1050">
              <a:latin typeface="Arial Black" pitchFamily="34" charset="0"/>
            </a:endParaRPr>
          </a:p>
          <a:p>
            <a:pPr>
              <a:buFontTx/>
              <a:buNone/>
            </a:pPr>
            <a:endParaRPr lang="en-US" sz="1050">
              <a:latin typeface="Arial" charset="0"/>
            </a:endParaRPr>
          </a:p>
        </p:txBody>
      </p:sp>
      <p:sp>
        <p:nvSpPr>
          <p:cNvPr id="25612" name="AutoShape 40"/>
          <p:cNvSpPr>
            <a:spLocks/>
          </p:cNvSpPr>
          <p:nvPr/>
        </p:nvSpPr>
        <p:spPr bwMode="auto">
          <a:xfrm>
            <a:off x="6172200" y="1066800"/>
            <a:ext cx="2743200" cy="1752600"/>
          </a:xfrm>
          <a:prstGeom prst="borderCallout2">
            <a:avLst>
              <a:gd name="adj1" fmla="val 4412"/>
              <a:gd name="adj2" fmla="val -3125"/>
              <a:gd name="adj3" fmla="val 4412"/>
              <a:gd name="adj4" fmla="val -27213"/>
              <a:gd name="adj5" fmla="val 90025"/>
              <a:gd name="adj6" fmla="val -41282"/>
            </a:avLst>
          </a:prstGeom>
          <a:blipFill>
            <a:blip r:embed="rId2" cstate="print"/>
            <a:stretch>
              <a:fillRect/>
            </a:stretch>
          </a:blipFill>
          <a:ln w="28575" algn="ctr">
            <a:solidFill>
              <a:srgbClr val="CC0000"/>
            </a:solidFill>
            <a:miter lim="800000"/>
            <a:headEnd type="stealth" w="med" len="med"/>
            <a:tailEnd type="oval" w="med" len="med"/>
          </a:ln>
        </p:spPr>
        <p:txBody>
          <a:bodyPr/>
          <a:lstStyle/>
          <a:p>
            <a:r>
              <a:rPr lang="en-US" sz="105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OVC Care and Support  Interventions</a:t>
            </a:r>
          </a:p>
          <a:p>
            <a:endParaRPr lang="en-US" sz="1050" b="1" dirty="0" smtClean="0">
              <a:solidFill>
                <a:schemeClr val="bg1"/>
              </a:solidFill>
            </a:endParaRPr>
          </a:p>
          <a:p>
            <a:endParaRPr lang="en-US" sz="1050" b="1" dirty="0" smtClean="0">
              <a:solidFill>
                <a:schemeClr val="bg1"/>
              </a:solidFill>
            </a:endParaRPr>
          </a:p>
          <a:p>
            <a:endParaRPr lang="en-US" sz="1050" b="1" dirty="0" smtClean="0">
              <a:solidFill>
                <a:schemeClr val="bg1"/>
              </a:solidFill>
            </a:endParaRPr>
          </a:p>
          <a:p>
            <a:endParaRPr lang="en-US" sz="1050" b="1" dirty="0" smtClean="0">
              <a:solidFill>
                <a:schemeClr val="bg1"/>
              </a:solidFill>
            </a:endParaRPr>
          </a:p>
          <a:p>
            <a:endParaRPr lang="en-US" sz="1050" b="1" dirty="0">
              <a:solidFill>
                <a:schemeClr val="bg1"/>
              </a:solidFill>
            </a:endParaRPr>
          </a:p>
          <a:p>
            <a:endParaRPr lang="en-US" sz="1050" b="1" dirty="0" smtClean="0">
              <a:solidFill>
                <a:srgbClr val="002060"/>
              </a:solidFill>
              <a:cs typeface="Aharoni" pitchFamily="2" charset="-79"/>
            </a:endParaRPr>
          </a:p>
          <a:p>
            <a:endParaRPr lang="en-US" sz="1050" b="1" dirty="0" smtClean="0">
              <a:solidFill>
                <a:srgbClr val="002060"/>
              </a:solidFill>
              <a:cs typeface="Aharoni" pitchFamily="2" charset="-79"/>
            </a:endParaRPr>
          </a:p>
          <a:p>
            <a:endParaRPr lang="en-US" sz="1050" b="1" dirty="0" smtClean="0">
              <a:solidFill>
                <a:srgbClr val="002060"/>
              </a:solidFill>
              <a:cs typeface="Aharoni" pitchFamily="2" charset="-79"/>
            </a:endParaRPr>
          </a:p>
          <a:p>
            <a:endParaRPr lang="en-US" sz="1050" b="1" dirty="0" smtClean="0">
              <a:solidFill>
                <a:srgbClr val="002060"/>
              </a:solidFill>
              <a:cs typeface="Aharoni" pitchFamily="2" charset="-79"/>
            </a:endParaRPr>
          </a:p>
          <a:p>
            <a:endParaRPr lang="en-US" sz="1050" b="1" dirty="0" smtClean="0">
              <a:solidFill>
                <a:srgbClr val="002060"/>
              </a:solidFill>
              <a:cs typeface="Aharoni" pitchFamily="2" charset="-79"/>
            </a:endParaRPr>
          </a:p>
          <a:p>
            <a:endParaRPr lang="en-US" sz="1050" b="1" dirty="0">
              <a:solidFill>
                <a:schemeClr val="bg1"/>
              </a:solidFill>
            </a:endParaRPr>
          </a:p>
        </p:txBody>
      </p:sp>
      <p:sp>
        <p:nvSpPr>
          <p:cNvPr id="25615" name="AutoShape 40"/>
          <p:cNvSpPr>
            <a:spLocks/>
          </p:cNvSpPr>
          <p:nvPr/>
        </p:nvSpPr>
        <p:spPr bwMode="auto">
          <a:xfrm>
            <a:off x="4038600" y="304800"/>
            <a:ext cx="2438400" cy="685800"/>
          </a:xfrm>
          <a:prstGeom prst="borderCallout2">
            <a:avLst>
              <a:gd name="adj1" fmla="val 4412"/>
              <a:gd name="adj2" fmla="val -3125"/>
              <a:gd name="adj3" fmla="val 4412"/>
              <a:gd name="adj4" fmla="val -27213"/>
              <a:gd name="adj5" fmla="val 227054"/>
              <a:gd name="adj6" fmla="val -37758"/>
            </a:avLst>
          </a:prstGeom>
          <a:noFill/>
          <a:ln w="28575" algn="ctr">
            <a:solidFill>
              <a:srgbClr val="CC0000"/>
            </a:solidFill>
            <a:miter lim="800000"/>
            <a:headEnd type="stealth" w="med" len="med"/>
            <a:tailEnd type="oval" w="med" len="med"/>
          </a:ln>
        </p:spPr>
        <p:txBody>
          <a:bodyPr/>
          <a:lstStyle/>
          <a:p>
            <a:r>
              <a:rPr lang="en-US" sz="1050" b="1" dirty="0">
                <a:solidFill>
                  <a:srgbClr val="C00000"/>
                </a:solidFill>
              </a:rPr>
              <a:t>International Leadership and Visitors Exchange Program topics included</a:t>
            </a:r>
            <a:r>
              <a:rPr lang="en-US" sz="1050" b="1" dirty="0" smtClean="0">
                <a:solidFill>
                  <a:srgbClr val="C00000"/>
                </a:solidFill>
              </a:rPr>
              <a:t>: </a:t>
            </a:r>
            <a:r>
              <a:rPr lang="en-US" sz="1050" b="1" dirty="0">
                <a:solidFill>
                  <a:srgbClr val="C00000"/>
                </a:solidFill>
              </a:rPr>
              <a:t>HIV Prevention</a:t>
            </a:r>
          </a:p>
          <a:p>
            <a:pPr lvl="1"/>
            <a:endParaRPr lang="en-US" sz="1050" b="1" dirty="0">
              <a:solidFill>
                <a:srgbClr val="C00000"/>
              </a:solidFill>
            </a:endParaRPr>
          </a:p>
          <a:p>
            <a:pPr lvl="1">
              <a:buFontTx/>
              <a:buNone/>
            </a:pPr>
            <a:endParaRPr lang="en-US" sz="1050" b="1" dirty="0">
              <a:solidFill>
                <a:srgbClr val="C00000"/>
              </a:solidFill>
            </a:endParaRPr>
          </a:p>
        </p:txBody>
      </p:sp>
      <p:sp>
        <p:nvSpPr>
          <p:cNvPr id="25616" name="AutoShape 40"/>
          <p:cNvSpPr>
            <a:spLocks/>
          </p:cNvSpPr>
          <p:nvPr/>
        </p:nvSpPr>
        <p:spPr bwMode="auto">
          <a:xfrm>
            <a:off x="4419600" y="5181600"/>
            <a:ext cx="2667000" cy="1143000"/>
          </a:xfrm>
          <a:prstGeom prst="borderCallout2">
            <a:avLst>
              <a:gd name="adj1" fmla="val 4412"/>
              <a:gd name="adj2" fmla="val -3125"/>
              <a:gd name="adj3" fmla="val 4412"/>
              <a:gd name="adj4" fmla="val -27213"/>
              <a:gd name="adj5" fmla="val -94466"/>
              <a:gd name="adj6" fmla="val 9837"/>
            </a:avLst>
          </a:prstGeom>
          <a:noFill/>
          <a:ln w="28575" algn="ctr">
            <a:solidFill>
              <a:srgbClr val="CC0000"/>
            </a:solidFill>
            <a:miter lim="800000"/>
            <a:headEnd type="stealth" w="med" len="med"/>
            <a:tailEnd type="oval" w="med" len="med"/>
          </a:ln>
        </p:spPr>
        <p:txBody>
          <a:bodyPr/>
          <a:lstStyle/>
          <a:p>
            <a:pPr>
              <a:buFontTx/>
              <a:buNone/>
            </a:pPr>
            <a:r>
              <a:rPr lang="en-US" sz="1000" b="1" u="sng" dirty="0">
                <a:solidFill>
                  <a:srgbClr val="C00000"/>
                </a:solidFill>
              </a:rPr>
              <a:t>Community Connections</a:t>
            </a:r>
          </a:p>
          <a:p>
            <a:pPr>
              <a:buFontTx/>
              <a:buNone/>
            </a:pPr>
            <a:r>
              <a:rPr lang="en-US" sz="1000" b="1" dirty="0">
                <a:solidFill>
                  <a:srgbClr val="C00000"/>
                </a:solidFill>
              </a:rPr>
              <a:t>Past Programs dealt with issues of:</a:t>
            </a:r>
            <a:endParaRPr lang="en-US" sz="1000" dirty="0">
              <a:solidFill>
                <a:srgbClr val="C00000"/>
              </a:solidFill>
            </a:endParaRPr>
          </a:p>
          <a:p>
            <a:pPr>
              <a:buFont typeface="Arial" pitchFamily="34" charset="0"/>
              <a:buChar char="•"/>
            </a:pPr>
            <a:r>
              <a:rPr lang="en-US" sz="1000" i="1" dirty="0">
                <a:solidFill>
                  <a:srgbClr val="C00000"/>
                </a:solidFill>
              </a:rPr>
              <a:t>Stigma and Discrimination</a:t>
            </a:r>
          </a:p>
          <a:p>
            <a:pPr>
              <a:buFont typeface="Arial" pitchFamily="34" charset="0"/>
              <a:buChar char="•"/>
            </a:pPr>
            <a:r>
              <a:rPr lang="en-US" sz="1000" i="1" dirty="0">
                <a:solidFill>
                  <a:srgbClr val="C00000"/>
                </a:solidFill>
              </a:rPr>
              <a:t>  Healthy Behaviors</a:t>
            </a:r>
          </a:p>
          <a:p>
            <a:pPr>
              <a:buFont typeface="Arial" pitchFamily="34" charset="0"/>
              <a:buChar char="•"/>
            </a:pPr>
            <a:r>
              <a:rPr lang="en-US" sz="1000" i="1" dirty="0">
                <a:solidFill>
                  <a:srgbClr val="C00000"/>
                </a:solidFill>
              </a:rPr>
              <a:t> Substance Abuse (Youth-focused)</a:t>
            </a:r>
          </a:p>
          <a:p>
            <a:pPr>
              <a:buFont typeface="Arial" pitchFamily="34" charset="0"/>
              <a:buChar char="•"/>
            </a:pPr>
            <a:r>
              <a:rPr lang="en-US" sz="1000" i="1" dirty="0">
                <a:solidFill>
                  <a:srgbClr val="C00000"/>
                </a:solidFill>
              </a:rPr>
              <a:t> </a:t>
            </a:r>
            <a:r>
              <a:rPr lang="en-US" sz="1000" i="1" dirty="0" smtClean="0">
                <a:solidFill>
                  <a:srgbClr val="C00000"/>
                </a:solidFill>
              </a:rPr>
              <a:t>Infection </a:t>
            </a:r>
            <a:r>
              <a:rPr lang="en-US" sz="1000" i="1" dirty="0">
                <a:solidFill>
                  <a:srgbClr val="C00000"/>
                </a:solidFill>
              </a:rPr>
              <a:t>Control and Blood Safety </a:t>
            </a:r>
            <a:r>
              <a:rPr lang="en-US" sz="1000" i="1" dirty="0" smtClean="0">
                <a:solidFill>
                  <a:srgbClr val="C00000"/>
                </a:solidFill>
              </a:rPr>
              <a:t>…</a:t>
            </a:r>
            <a:endParaRPr lang="en-US" sz="1000" i="1" dirty="0">
              <a:solidFill>
                <a:srgbClr val="C00000"/>
              </a:solidFill>
            </a:endParaRPr>
          </a:p>
        </p:txBody>
      </p:sp>
      <p:cxnSp>
        <p:nvCxnSpPr>
          <p:cNvPr id="21" name="Shape 20"/>
          <p:cNvCxnSpPr>
            <a:stCxn id="18" idx="3"/>
            <a:endCxn id="25608" idx="3"/>
          </p:cNvCxnSpPr>
          <p:nvPr/>
        </p:nvCxnSpPr>
        <p:spPr>
          <a:xfrm flipV="1">
            <a:off x="3048000" y="4274530"/>
            <a:ext cx="145070" cy="907070"/>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grpSp>
        <p:nvGrpSpPr>
          <p:cNvPr id="22" name="Group 21"/>
          <p:cNvGrpSpPr/>
          <p:nvPr/>
        </p:nvGrpSpPr>
        <p:grpSpPr>
          <a:xfrm>
            <a:off x="381000" y="4419600"/>
            <a:ext cx="2667000" cy="1524000"/>
            <a:chOff x="609600" y="4819092"/>
            <a:chExt cx="2514600" cy="1409860"/>
          </a:xfrm>
          <a:noFill/>
        </p:grpSpPr>
        <p:pic>
          <p:nvPicPr>
            <p:cNvPr id="18" name="Picture 2" descr="GSM - Capacity Building for GF ATM Recipients"/>
            <p:cNvPicPr>
              <a:picLocks noChangeAspect="1" noChangeArrowheads="1"/>
            </p:cNvPicPr>
            <p:nvPr/>
          </p:nvPicPr>
          <p:blipFill>
            <a:blip r:embed="rId3" cstate="print"/>
            <a:srcRect/>
            <a:stretch>
              <a:fillRect/>
            </a:stretch>
          </p:blipFill>
          <p:spPr bwMode="auto">
            <a:xfrm>
              <a:off x="609600" y="4819092"/>
              <a:ext cx="2514600" cy="1409860"/>
            </a:xfrm>
            <a:prstGeom prst="rect">
              <a:avLst/>
            </a:prstGeom>
            <a:grpFill/>
            <a:ln w="9525" cmpd="sng">
              <a:solidFill>
                <a:srgbClr val="C00000"/>
              </a:solidFill>
              <a:miter lim="800000"/>
              <a:headEnd/>
              <a:tailEnd/>
            </a:ln>
            <a:effectLst/>
          </p:spPr>
        </p:pic>
        <p:sp>
          <p:nvSpPr>
            <p:cNvPr id="20" name="TextBox 19"/>
            <p:cNvSpPr txBox="1"/>
            <p:nvPr/>
          </p:nvSpPr>
          <p:spPr>
            <a:xfrm>
              <a:off x="685800" y="4876800"/>
              <a:ext cx="2209800" cy="246221"/>
            </a:xfrm>
            <a:prstGeom prst="rect">
              <a:avLst/>
            </a:prstGeom>
            <a:grpFill/>
          </p:spPr>
          <p:txBody>
            <a:bodyPr wrap="square" rtlCol="0">
              <a:spAutoFit/>
            </a:bodyPr>
            <a:lstStyle/>
            <a:p>
              <a:r>
                <a:rPr lang="en-US" sz="1000" b="1" dirty="0" smtClean="0">
                  <a:solidFill>
                    <a:schemeClr val="accent2"/>
                  </a:solidFill>
                  <a:cs typeface="Aharoni" pitchFamily="2" charset="-79"/>
                </a:rPr>
                <a:t>GSM Program Ethiopia</a:t>
              </a:r>
              <a:endParaRPr lang="en-US" sz="1000" b="1" dirty="0">
                <a:solidFill>
                  <a:schemeClr val="accent2"/>
                </a:solidFill>
                <a:cs typeface="Aharoni" pitchFamily="2" charset="-79"/>
              </a:endParaRPr>
            </a:p>
          </p:txBody>
        </p:sp>
      </p:grpSp>
      <p:grpSp>
        <p:nvGrpSpPr>
          <p:cNvPr id="27" name="Group 26"/>
          <p:cNvGrpSpPr/>
          <p:nvPr/>
        </p:nvGrpSpPr>
        <p:grpSpPr>
          <a:xfrm>
            <a:off x="5562600" y="3124200"/>
            <a:ext cx="3200399" cy="1752600"/>
            <a:chOff x="5693569" y="3048000"/>
            <a:chExt cx="2917031" cy="1679609"/>
          </a:xfrm>
        </p:grpSpPr>
        <p:sp>
          <p:nvSpPr>
            <p:cNvPr id="25611" name="AutoShape 40"/>
            <p:cNvSpPr>
              <a:spLocks/>
            </p:cNvSpPr>
            <p:nvPr/>
          </p:nvSpPr>
          <p:spPr bwMode="auto">
            <a:xfrm>
              <a:off x="5693569" y="3048000"/>
              <a:ext cx="1527968" cy="1600200"/>
            </a:xfrm>
            <a:prstGeom prst="borderCallout2">
              <a:avLst>
                <a:gd name="adj1" fmla="val 4412"/>
                <a:gd name="adj2" fmla="val -3125"/>
                <a:gd name="adj3" fmla="val 4412"/>
                <a:gd name="adj4" fmla="val -27213"/>
                <a:gd name="adj5" fmla="val -1716"/>
                <a:gd name="adj6" fmla="val -85152"/>
              </a:avLst>
            </a:prstGeom>
            <a:solidFill>
              <a:srgbClr val="0070C0">
                <a:alpha val="97000"/>
              </a:srgbClr>
            </a:solidFill>
            <a:ln w="28575" algn="ctr">
              <a:solidFill>
                <a:srgbClr val="CC0000"/>
              </a:solidFill>
              <a:miter lim="800000"/>
              <a:headEnd type="stealth" w="med" len="med"/>
              <a:tailEnd type="oval" w="med" len="med"/>
            </a:ln>
          </p:spPr>
          <p:txBody>
            <a:bodyPr/>
            <a:lstStyle/>
            <a:p>
              <a:r>
                <a:rPr lang="en-US" sz="1050" b="1" dirty="0" smtClean="0">
                  <a:solidFill>
                    <a:schemeClr val="bg1"/>
                  </a:solidFill>
                </a:rPr>
                <a:t>BEHAVIORAL AND STRUCTURAL PREVENTION  INTERVENTIONS</a:t>
              </a:r>
            </a:p>
            <a:p>
              <a:endParaRPr lang="en-US" sz="1050" b="1" dirty="0" smtClean="0">
                <a:solidFill>
                  <a:schemeClr val="bg1"/>
                </a:solidFill>
              </a:endParaRPr>
            </a:p>
            <a:p>
              <a:r>
                <a:rPr lang="en-US" sz="1050" b="1" dirty="0" smtClean="0">
                  <a:solidFill>
                    <a:schemeClr val="bg1"/>
                  </a:solidFill>
                </a:rPr>
                <a:t> </a:t>
              </a:r>
              <a:r>
                <a:rPr lang="en-US" sz="1050" b="1" dirty="0" smtClean="0">
                  <a:solidFill>
                    <a:srgbClr val="FFFF00"/>
                  </a:solidFill>
                </a:rPr>
                <a:t>[ e.g.  Prevention Project in Ethiopia]</a:t>
              </a:r>
              <a:endParaRPr lang="en-US" sz="1050" b="1" dirty="0">
                <a:solidFill>
                  <a:srgbClr val="FFFF00"/>
                </a:solidFill>
              </a:endParaRPr>
            </a:p>
          </p:txBody>
        </p:sp>
        <p:pic>
          <p:nvPicPr>
            <p:cNvPr id="26" name="Picture 2"/>
            <p:cNvPicPr>
              <a:picLocks noChangeAspect="1" noChangeArrowheads="1"/>
            </p:cNvPicPr>
            <p:nvPr/>
          </p:nvPicPr>
          <p:blipFill>
            <a:blip r:embed="rId4" cstate="print"/>
            <a:srcRect/>
            <a:stretch>
              <a:fillRect/>
            </a:stretch>
          </p:blipFill>
          <p:spPr bwMode="auto">
            <a:xfrm>
              <a:off x="7221538" y="3048000"/>
              <a:ext cx="1389062" cy="1679609"/>
            </a:xfrm>
            <a:prstGeom prst="rect">
              <a:avLst/>
            </a:prstGeom>
            <a:noFill/>
            <a:ln w="9525">
              <a:noFill/>
              <a:miter lim="800000"/>
              <a:headEnd/>
              <a:tailEnd/>
            </a:ln>
            <a:effectLst/>
          </p:spPr>
        </p:pic>
      </p:grpSp>
      <p:sp>
        <p:nvSpPr>
          <p:cNvPr id="25614" name="AutoShape 40"/>
          <p:cNvSpPr>
            <a:spLocks/>
          </p:cNvSpPr>
          <p:nvPr/>
        </p:nvSpPr>
        <p:spPr bwMode="auto">
          <a:xfrm>
            <a:off x="152400" y="1752600"/>
            <a:ext cx="1981200" cy="1447800"/>
          </a:xfrm>
          <a:prstGeom prst="borderCallout2">
            <a:avLst>
              <a:gd name="adj1" fmla="val -574"/>
              <a:gd name="adj2" fmla="val 104531"/>
              <a:gd name="adj3" fmla="val -41294"/>
              <a:gd name="adj4" fmla="val 122069"/>
              <a:gd name="adj5" fmla="val 57186"/>
              <a:gd name="adj6" fmla="val 131407"/>
            </a:avLst>
          </a:prstGeom>
          <a:solidFill>
            <a:srgbClr val="FFC000"/>
          </a:solidFill>
          <a:ln w="28575" algn="ctr">
            <a:solidFill>
              <a:srgbClr val="CC0000"/>
            </a:solidFill>
            <a:miter lim="800000"/>
            <a:headEnd type="stealth" w="med" len="med"/>
            <a:tailEnd type="oval" w="med" len="med"/>
          </a:ln>
        </p:spPr>
        <p:txBody>
          <a:bodyPr/>
          <a:lstStyle/>
          <a:p>
            <a:r>
              <a:rPr lang="en-US" sz="1000" b="1" dirty="0" smtClean="0"/>
              <a:t>STRUCTURAL INTERVENTIONS</a:t>
            </a:r>
          </a:p>
          <a:p>
            <a:endParaRPr lang="en-US" sz="1000" b="1" dirty="0" smtClean="0"/>
          </a:p>
          <a:p>
            <a:r>
              <a:rPr lang="en-US" sz="1000" b="1" dirty="0" smtClean="0"/>
              <a:t>Civil Society Strengthening</a:t>
            </a:r>
          </a:p>
          <a:p>
            <a:endParaRPr lang="en-US" sz="1000" b="1" dirty="0"/>
          </a:p>
        </p:txBody>
      </p:sp>
      <p:sp>
        <p:nvSpPr>
          <p:cNvPr id="23" name="Rectangle 22"/>
          <p:cNvSpPr/>
          <p:nvPr/>
        </p:nvSpPr>
        <p:spPr>
          <a:xfrm rot="16200000">
            <a:off x="5762655" y="1781145"/>
            <a:ext cx="1524000" cy="400110"/>
          </a:xfrm>
          <a:prstGeom prst="rect">
            <a:avLst/>
          </a:prstGeom>
          <a:noFill/>
        </p:spPr>
        <p:txBody>
          <a:bodyPr wrap="square" lIns="91440" tIns="45720" rIns="91440" bIns="45720">
            <a:spAutoFit/>
          </a:bodyPr>
          <a:lstStyle/>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SCOPSO</a:t>
            </a:r>
            <a:endParaRPr lang="en-US" sz="2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4" name="Rectangle 23"/>
          <p:cNvSpPr/>
          <p:nvPr/>
        </p:nvSpPr>
        <p:spPr>
          <a:xfrm>
            <a:off x="0" y="2667000"/>
            <a:ext cx="2132956" cy="461665"/>
          </a:xfrm>
          <a:prstGeom prst="rect">
            <a:avLst/>
          </a:prstGeom>
          <a:noFill/>
        </p:spPr>
        <p:txBody>
          <a:bodyPr wrap="none" lIns="91440" tIns="45720" rIns="91440" bIns="45720">
            <a:spAutoFit/>
          </a:bodyPr>
          <a:lstStyle/>
          <a:p>
            <a:pPr algn="ctr"/>
            <a:r>
              <a:rPr lang="en-US" sz="23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CSSP Angola</a:t>
            </a:r>
            <a:endParaRPr lang="en-US" sz="23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25614"/>
                                        </p:tgtEl>
                                      </p:cBhvr>
                                    </p:animEffect>
                                    <p:animScale>
                                      <p:cBhvr>
                                        <p:cTn id="7" dur="1000" autoRev="1" fill="hold"/>
                                        <p:tgtEl>
                                          <p:spTgt spid="25614"/>
                                        </p:tgtEl>
                                      </p:cBhvr>
                                      <p:by x="105000" y="105000"/>
                                    </p:animScale>
                                  </p:childTnLst>
                                </p:cTn>
                              </p:par>
                              <p:par>
                                <p:cTn id="8" presetID="26" presetClass="emph" presetSubtype="0" fill="hold" nodeType="withEffect">
                                  <p:stCondLst>
                                    <p:cond delay="0"/>
                                  </p:stCondLst>
                                  <p:childTnLst>
                                    <p:animEffect transition="out" filter="fade">
                                      <p:cBhvr>
                                        <p:cTn id="9" dur="2000" tmFilter="0, 0; .2, .5; .8, .5; 1, 0"/>
                                        <p:tgtEl>
                                          <p:spTgt spid="22"/>
                                        </p:tgtEl>
                                      </p:cBhvr>
                                    </p:animEffect>
                                    <p:animScale>
                                      <p:cBhvr>
                                        <p:cTn id="10" dur="10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rmAutofit/>
          </a:bodyPr>
          <a:lstStyle/>
          <a:p>
            <a:pPr algn="r"/>
            <a:r>
              <a:rPr lang="en-US" sz="2800" dirty="0" smtClean="0">
                <a:solidFill>
                  <a:srgbClr val="00B050"/>
                </a:solidFill>
                <a:latin typeface="Calibri" pitchFamily="34" charset="0"/>
              </a:rPr>
              <a:t>The Capacity Issue …</a:t>
            </a:r>
            <a:endParaRPr lang="en-US" sz="2800" dirty="0">
              <a:solidFill>
                <a:srgbClr val="00B050"/>
              </a:solidFill>
              <a:latin typeface="Calibri" pitchFamily="34" charset="0"/>
            </a:endParaRPr>
          </a:p>
        </p:txBody>
      </p:sp>
      <p:sp>
        <p:nvSpPr>
          <p:cNvPr id="4" name="Content Placeholder 3"/>
          <p:cNvSpPr>
            <a:spLocks noGrp="1"/>
          </p:cNvSpPr>
          <p:nvPr>
            <p:ph sz="quarter" idx="1"/>
          </p:nvPr>
        </p:nvSpPr>
        <p:spPr>
          <a:xfrm>
            <a:off x="533400" y="1447800"/>
            <a:ext cx="8153400" cy="4572000"/>
          </a:xfrm>
        </p:spPr>
        <p:txBody>
          <a:bodyPr/>
          <a:lstStyle/>
          <a:p>
            <a:pPr>
              <a:buNone/>
            </a:pPr>
            <a:endParaRPr lang="en-US" dirty="0" smtClean="0">
              <a:latin typeface="Calibri" pitchFamily="34" charset="0"/>
            </a:endParaRPr>
          </a:p>
          <a:p>
            <a:r>
              <a:rPr lang="en-US" dirty="0" smtClean="0">
                <a:latin typeface="Calibri" pitchFamily="34" charset="0"/>
              </a:rPr>
              <a:t> Insufficient </a:t>
            </a:r>
            <a:r>
              <a:rPr lang="en-US" dirty="0" smtClean="0">
                <a:solidFill>
                  <a:srgbClr val="00B050"/>
                </a:solidFill>
                <a:latin typeface="Calibri" pitchFamily="34" charset="0"/>
              </a:rPr>
              <a:t>financial management </a:t>
            </a:r>
            <a:r>
              <a:rPr lang="en-US" dirty="0" smtClean="0">
                <a:latin typeface="Calibri" pitchFamily="34" charset="0"/>
              </a:rPr>
              <a:t>capacity</a:t>
            </a:r>
            <a:r>
              <a:rPr lang="en-US" dirty="0" smtClean="0">
                <a:solidFill>
                  <a:srgbClr val="00B050"/>
                </a:solidFill>
                <a:latin typeface="Calibri" pitchFamily="34" charset="0"/>
              </a:rPr>
              <a:t> </a:t>
            </a:r>
            <a:r>
              <a:rPr lang="en-US" dirty="0" smtClean="0">
                <a:latin typeface="Calibri" pitchFamily="34" charset="0"/>
              </a:rPr>
              <a:t>of local organizations has been a major hindrance in disbursement of funds (and a major criticism of GF ATM) creating a “bottleneck” problem.  </a:t>
            </a:r>
          </a:p>
          <a:p>
            <a:pPr>
              <a:buNone/>
            </a:pPr>
            <a:endParaRPr lang="en-US" dirty="0" smtClean="0">
              <a:latin typeface="Calibri" pitchFamily="34" charset="0"/>
            </a:endParaRPr>
          </a:p>
          <a:p>
            <a:pPr>
              <a:buNone/>
            </a:pPr>
            <a:r>
              <a:rPr lang="en-US" dirty="0" smtClean="0">
                <a:solidFill>
                  <a:srgbClr val="00B050"/>
                </a:solidFill>
                <a:latin typeface="Calibri" pitchFamily="34" charset="0"/>
              </a:rPr>
              <a:t>THE NEED: </a:t>
            </a:r>
          </a:p>
          <a:p>
            <a:r>
              <a:rPr lang="en-US" dirty="0" smtClean="0">
                <a:latin typeface="Calibri" pitchFamily="34" charset="0"/>
              </a:rPr>
              <a:t>Immediate support to create adequate systems and human resource capacity to manage funds and provide effective oversight over potential sub-grantees.</a:t>
            </a:r>
          </a:p>
          <a:p>
            <a:pPr>
              <a:buNone/>
            </a:pPr>
            <a:endParaRPr lang="en-US" dirty="0" smtClean="0">
              <a:latin typeface="Calibri" pitchFamily="34" charset="0"/>
            </a:endParaRPr>
          </a:p>
          <a:p>
            <a:pPr>
              <a:buNone/>
            </a:pPr>
            <a:endParaRPr lang="en-US" dirty="0" smtClean="0">
              <a:latin typeface="Calibri" pitchFamily="34" charset="0"/>
            </a:endParaRPr>
          </a:p>
          <a:p>
            <a:pPr>
              <a:buNone/>
            </a:pPr>
            <a:endParaRPr lang="en-US" dirty="0" smtClean="0">
              <a:latin typeface="Calibri"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762000" y="228600"/>
            <a:ext cx="3046693" cy="1533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600200"/>
            <a:ext cx="7772400" cy="1143000"/>
          </a:xfrm>
        </p:spPr>
        <p:txBody>
          <a:bodyPr>
            <a:normAutofit fontScale="90000"/>
          </a:bodyPr>
          <a:lstStyle/>
          <a:p>
            <a:pPr algn="ctr"/>
            <a:r>
              <a:rPr lang="en-US" dirty="0" smtClean="0">
                <a:solidFill>
                  <a:srgbClr val="00B050"/>
                </a:solidFill>
              </a:rPr>
              <a:t/>
            </a:r>
            <a:br>
              <a:rPr lang="en-US" dirty="0" smtClean="0">
                <a:solidFill>
                  <a:srgbClr val="00B050"/>
                </a:solidFill>
              </a:rPr>
            </a:br>
            <a:r>
              <a:rPr lang="en-US" dirty="0" smtClean="0">
                <a:solidFill>
                  <a:srgbClr val="00B050"/>
                </a:solidFill>
              </a:rPr>
              <a:t/>
            </a:r>
            <a:br>
              <a:rPr lang="en-US" dirty="0" smtClean="0">
                <a:solidFill>
                  <a:srgbClr val="00B050"/>
                </a:solidFill>
              </a:rPr>
            </a:br>
            <a:r>
              <a:rPr lang="en-US" b="1" dirty="0" smtClean="0">
                <a:solidFill>
                  <a:srgbClr val="00B050"/>
                </a:solidFill>
              </a:rPr>
              <a:t>Participatory Institutional Analysis Instrument</a:t>
            </a:r>
            <a:br>
              <a:rPr lang="en-US" b="1" dirty="0" smtClean="0">
                <a:solidFill>
                  <a:srgbClr val="00B050"/>
                </a:solidFill>
              </a:rPr>
            </a:br>
            <a:r>
              <a:rPr lang="en-US" b="1" dirty="0" smtClean="0">
                <a:solidFill>
                  <a:srgbClr val="00B050"/>
                </a:solidFill>
              </a:rPr>
              <a:t>(PIAI)</a:t>
            </a:r>
            <a:endParaRPr lang="en-US" b="1" dirty="0"/>
          </a:p>
        </p:txBody>
      </p:sp>
      <p:sp>
        <p:nvSpPr>
          <p:cNvPr id="4" name="Content Placeholder 3"/>
          <p:cNvSpPr>
            <a:spLocks noGrp="1"/>
          </p:cNvSpPr>
          <p:nvPr>
            <p:ph sz="quarter" idx="1"/>
          </p:nvPr>
        </p:nvSpPr>
        <p:spPr>
          <a:xfrm>
            <a:off x="1905000" y="3276600"/>
            <a:ext cx="6248400" cy="1752600"/>
          </a:xfrm>
        </p:spPr>
        <p:txBody>
          <a:bodyPr/>
          <a:lstStyle/>
          <a:p>
            <a:pPr>
              <a:buNone/>
            </a:pPr>
            <a:r>
              <a:rPr lang="en-US" i="1" dirty="0" smtClean="0"/>
              <a:t>“The PIAI challenges us to make changes that are not always easy to confront.”</a:t>
            </a:r>
          </a:p>
          <a:p>
            <a:pPr>
              <a:buNone/>
            </a:pPr>
            <a:r>
              <a:rPr lang="en-US" dirty="0" smtClean="0"/>
              <a:t>-- Deputy Director, Angolan CSO</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PIAI is used to …</a:t>
            </a:r>
            <a:endParaRPr lang="en-US" b="1" dirty="0">
              <a:solidFill>
                <a:schemeClr val="tx1"/>
              </a:solidFill>
            </a:endParaRPr>
          </a:p>
        </p:txBody>
      </p:sp>
      <p:sp>
        <p:nvSpPr>
          <p:cNvPr id="4" name="Content Placeholder 3"/>
          <p:cNvSpPr>
            <a:spLocks noGrp="1"/>
          </p:cNvSpPr>
          <p:nvPr>
            <p:ph sz="quarter" idx="1"/>
          </p:nvPr>
        </p:nvSpPr>
        <p:spPr/>
        <p:txBody>
          <a:bodyPr/>
          <a:lstStyle/>
          <a:p>
            <a:r>
              <a:rPr lang="en-US" dirty="0" smtClean="0"/>
              <a:t>Analyze the organizational capacity of a CSO </a:t>
            </a:r>
          </a:p>
          <a:p>
            <a:r>
              <a:rPr lang="en-US" dirty="0" smtClean="0"/>
              <a:t>Prioritize areas for capacity building</a:t>
            </a:r>
          </a:p>
          <a:p>
            <a:r>
              <a:rPr lang="en-US" dirty="0" smtClean="0"/>
              <a:t>Guide action planning</a:t>
            </a:r>
          </a:p>
          <a:p>
            <a:r>
              <a:rPr lang="en-US" dirty="0" smtClean="0"/>
              <a:t>Measure change over time and across organizations</a:t>
            </a:r>
          </a:p>
          <a:p>
            <a:r>
              <a:rPr lang="en-US" dirty="0" smtClean="0"/>
              <a:t>Educate CSO leadership and staff about organizational development concepts</a:t>
            </a: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3810000" y="762000"/>
            <a:ext cx="1635125" cy="1274763"/>
          </a:xfrm>
          <a:prstGeom prst="rect">
            <a:avLst/>
          </a:prstGeom>
          <a:solidFill>
            <a:srgbClr val="FFFFFF"/>
          </a:solidFill>
          <a:ln w="9525">
            <a:solidFill>
              <a:srgbClr val="000000"/>
            </a:solidFill>
            <a:miter lim="800000"/>
            <a:headEnd/>
            <a:tailEnd/>
          </a:ln>
          <a:effectLst>
            <a:outerShdw dist="107763" dir="189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dirty="0" smtClean="0">
                <a:ln>
                  <a:noFill/>
                </a:ln>
                <a:solidFill>
                  <a:schemeClr val="tx1"/>
                </a:solidFill>
                <a:effectLst/>
                <a:latin typeface="Times New Roman" pitchFamily="18" charset="0"/>
                <a:cs typeface="Arial" pitchFamily="34" charset="0"/>
              </a:rPr>
              <a:t>HUMAN RESOURCES</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Staff Roles</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Task Management</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Staff Development</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Salary Administration</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Team Development</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Conflict Resolution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6400800" y="2057400"/>
            <a:ext cx="1447800" cy="1406525"/>
          </a:xfrm>
          <a:prstGeom prst="rect">
            <a:avLst/>
          </a:prstGeom>
          <a:solidFill>
            <a:srgbClr val="FFFFFF"/>
          </a:solidFill>
          <a:ln w="9525">
            <a:solidFill>
              <a:srgbClr val="000000"/>
            </a:solidFill>
            <a:miter lim="800000"/>
            <a:headEnd/>
            <a:tailEnd/>
          </a:ln>
          <a:effectLst>
            <a:outerShdw dist="107763" dir="189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dirty="0" smtClean="0">
                <a:ln>
                  <a:noFill/>
                </a:ln>
                <a:solidFill>
                  <a:schemeClr val="tx1"/>
                </a:solidFill>
                <a:effectLst/>
                <a:latin typeface="Times New Roman" pitchFamily="18" charset="0"/>
                <a:cs typeface="Arial" pitchFamily="34" charset="0"/>
              </a:rPr>
              <a:t>FINANCIAL RESOURCES</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Accounting</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Budgeting</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Financial Controls</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Audit/External Financial Review</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Resource Base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AutoShape 5"/>
          <p:cNvSpPr>
            <a:spLocks noChangeArrowheads="1"/>
          </p:cNvSpPr>
          <p:nvPr/>
        </p:nvSpPr>
        <p:spPr bwMode="auto">
          <a:xfrm>
            <a:off x="7467600" y="990600"/>
            <a:ext cx="1416050" cy="871538"/>
          </a:xfrm>
          <a:prstGeom prst="cloudCallout">
            <a:avLst>
              <a:gd name="adj1" fmla="val -19181"/>
              <a:gd name="adj2" fmla="val 63713"/>
            </a:avLst>
          </a:prstGeom>
          <a:solidFill>
            <a:srgbClr val="FFFFFF"/>
          </a:solidFill>
          <a:ln w="9525">
            <a:solidFill>
              <a:srgbClr val="000000"/>
            </a:solidFill>
            <a:prstDash val="dash"/>
            <a:round/>
            <a:headEnd/>
            <a:tailEnd/>
          </a:ln>
          <a:effectLst>
            <a:outerShdw dist="107763" dir="189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tx1"/>
                </a:solidFill>
                <a:effectLst/>
                <a:latin typeface="Calibri" pitchFamily="34" charset="0"/>
                <a:cs typeface="Arial" pitchFamily="34" charset="0"/>
              </a:rPr>
              <a:t>How is the NGO funded? How does it manage those funds?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6553200" y="4495800"/>
            <a:ext cx="1447800" cy="1143000"/>
          </a:xfrm>
          <a:prstGeom prst="rect">
            <a:avLst/>
          </a:prstGeom>
          <a:solidFill>
            <a:srgbClr val="FFFFFF"/>
          </a:solidFill>
          <a:ln w="9525">
            <a:solidFill>
              <a:srgbClr val="000000"/>
            </a:solidFill>
            <a:miter lim="800000"/>
            <a:headEnd/>
            <a:tailEnd/>
          </a:ln>
          <a:effectLst>
            <a:outerShdw dist="107763" dir="189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1" i="0" u="sng" strike="noStrike" cap="none" normalizeH="0" baseline="0" dirty="0" smtClean="0">
                <a:ln>
                  <a:noFill/>
                </a:ln>
                <a:solidFill>
                  <a:schemeClr val="tx1"/>
                </a:solidFill>
                <a:effectLst/>
                <a:latin typeface="Calibri" pitchFamily="34" charset="0"/>
                <a:cs typeface="Arial" pitchFamily="34" charset="0"/>
              </a:rPr>
              <a:t>SERVICE DELIVERY</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Sectoral Expertise</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Community Ownership</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Impact Assessment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AutoShape 7"/>
          <p:cNvSpPr>
            <a:spLocks noChangeArrowheads="1"/>
          </p:cNvSpPr>
          <p:nvPr/>
        </p:nvSpPr>
        <p:spPr bwMode="auto">
          <a:xfrm>
            <a:off x="7543800" y="3657600"/>
            <a:ext cx="1382712" cy="708025"/>
          </a:xfrm>
          <a:prstGeom prst="cloudCallout">
            <a:avLst>
              <a:gd name="adj1" fmla="val -26669"/>
              <a:gd name="adj2" fmla="val 62016"/>
            </a:avLst>
          </a:prstGeom>
          <a:solidFill>
            <a:srgbClr val="FFFFFF"/>
          </a:solidFill>
          <a:ln w="9525">
            <a:solidFill>
              <a:srgbClr val="000000"/>
            </a:solidFill>
            <a:prstDash val="dash"/>
            <a:round/>
            <a:headEnd/>
            <a:tailEnd/>
          </a:ln>
          <a:effectLst>
            <a:outerShdw dist="107763" dir="189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tx1"/>
                </a:solidFill>
                <a:effectLst/>
                <a:latin typeface="Calibri" pitchFamily="34" charset="0"/>
                <a:cs typeface="Arial" pitchFamily="34" charset="0"/>
              </a:rPr>
              <a:t>What business in the NGO in? How well does it do it?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Text Box 8"/>
          <p:cNvSpPr txBox="1">
            <a:spLocks noChangeArrowheads="1"/>
          </p:cNvSpPr>
          <p:nvPr/>
        </p:nvSpPr>
        <p:spPr bwMode="auto">
          <a:xfrm>
            <a:off x="1600200" y="4495800"/>
            <a:ext cx="1701800" cy="1219200"/>
          </a:xfrm>
          <a:prstGeom prst="rect">
            <a:avLst/>
          </a:prstGeom>
          <a:solidFill>
            <a:srgbClr val="FFFFFF"/>
          </a:solidFill>
          <a:ln w="9525">
            <a:solidFill>
              <a:srgbClr val="000000"/>
            </a:solidFill>
            <a:miter lim="800000"/>
            <a:headEnd/>
            <a:tailEnd/>
          </a:ln>
          <a:effectLst>
            <a:outerShdw dist="107763" dir="189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dirty="0" smtClean="0">
                <a:ln>
                  <a:noFill/>
                </a:ln>
                <a:solidFill>
                  <a:schemeClr val="tx1"/>
                </a:solidFill>
                <a:effectLst/>
                <a:latin typeface="Times New Roman" pitchFamily="18" charset="0"/>
                <a:cs typeface="Arial" pitchFamily="34" charset="0"/>
              </a:rPr>
              <a:t>EXTERNAL RELATIONS AND ADVOCACY</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Public Relations</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Government Collaboration</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NGO Collaboration</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Advocacy</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Mobilization of Resources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AutoShape 9"/>
          <p:cNvSpPr>
            <a:spLocks noChangeArrowheads="1"/>
          </p:cNvSpPr>
          <p:nvPr/>
        </p:nvSpPr>
        <p:spPr bwMode="auto">
          <a:xfrm>
            <a:off x="152400" y="3581400"/>
            <a:ext cx="1317625" cy="914400"/>
          </a:xfrm>
          <a:prstGeom prst="cloudCallout">
            <a:avLst>
              <a:gd name="adj1" fmla="val 67421"/>
              <a:gd name="adj2" fmla="val 47403"/>
            </a:avLst>
          </a:prstGeom>
          <a:solidFill>
            <a:srgbClr val="FFFFFF"/>
          </a:solidFill>
          <a:ln w="9525">
            <a:solidFill>
              <a:srgbClr val="000000"/>
            </a:solidFill>
            <a:prstDash val="dash"/>
            <a:round/>
            <a:headEnd/>
            <a:tailEnd/>
          </a:ln>
          <a:effectLst>
            <a:outerShdw dist="107763" dir="189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tx1"/>
                </a:solidFill>
                <a:effectLst/>
                <a:latin typeface="Calibri" pitchFamily="34" charset="0"/>
                <a:cs typeface="Arial" pitchFamily="34" charset="0"/>
              </a:rPr>
              <a:t>How does the NGO manage across boundaries?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Text Box 10"/>
          <p:cNvSpPr txBox="1">
            <a:spLocks noChangeArrowheads="1"/>
          </p:cNvSpPr>
          <p:nvPr/>
        </p:nvSpPr>
        <p:spPr bwMode="auto">
          <a:xfrm>
            <a:off x="1295400" y="2057400"/>
            <a:ext cx="1676400" cy="1336675"/>
          </a:xfrm>
          <a:prstGeom prst="rect">
            <a:avLst/>
          </a:prstGeom>
          <a:solidFill>
            <a:srgbClr val="FFFFFF"/>
          </a:solidFill>
          <a:ln w="9525">
            <a:solidFill>
              <a:srgbClr val="000000"/>
            </a:solidFill>
            <a:miter lim="800000"/>
            <a:headEnd/>
            <a:tailEnd/>
          </a:ln>
          <a:effectLst>
            <a:outerShdw dist="107763" dir="189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dirty="0" smtClean="0">
                <a:ln>
                  <a:noFill/>
                </a:ln>
                <a:solidFill>
                  <a:schemeClr val="tx1"/>
                </a:solidFill>
                <a:effectLst/>
                <a:latin typeface="Times New Roman" pitchFamily="18" charset="0"/>
                <a:cs typeface="Arial" pitchFamily="34" charset="0"/>
              </a:rPr>
              <a:t>OPERATIONS &amp; MANAGEMENT SYSTEMS</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Management of Information</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Administration</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Communications</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Program Development and Implementation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AutoShape 11"/>
          <p:cNvSpPr>
            <a:spLocks noChangeArrowheads="1"/>
          </p:cNvSpPr>
          <p:nvPr/>
        </p:nvSpPr>
        <p:spPr bwMode="auto">
          <a:xfrm>
            <a:off x="381000" y="1066800"/>
            <a:ext cx="1557338" cy="631825"/>
          </a:xfrm>
          <a:prstGeom prst="cloudCallout">
            <a:avLst>
              <a:gd name="adj1" fmla="val 7393"/>
              <a:gd name="adj2" fmla="val 101106"/>
            </a:avLst>
          </a:prstGeom>
          <a:solidFill>
            <a:srgbClr val="FFFFFF"/>
          </a:solidFill>
          <a:ln w="9525">
            <a:solidFill>
              <a:srgbClr val="000000"/>
            </a:solidFill>
            <a:prstDash val="dash"/>
            <a:round/>
            <a:headEnd/>
            <a:tailEnd/>
          </a:ln>
          <a:effectLst>
            <a:outerShdw dist="107763" dir="189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tx1"/>
                </a:solidFill>
                <a:effectLst/>
                <a:latin typeface="Calibri" pitchFamily="34" charset="0"/>
                <a:cs typeface="Arial" pitchFamily="34" charset="0"/>
              </a:rPr>
              <a:t>Does the NGO have adequate coordination?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Text Box 12"/>
          <p:cNvSpPr txBox="1">
            <a:spLocks noChangeArrowheads="1"/>
          </p:cNvSpPr>
          <p:nvPr/>
        </p:nvSpPr>
        <p:spPr bwMode="auto">
          <a:xfrm>
            <a:off x="3886200" y="3276600"/>
            <a:ext cx="1676400" cy="1323975"/>
          </a:xfrm>
          <a:prstGeom prst="rect">
            <a:avLst/>
          </a:prstGeom>
          <a:solidFill>
            <a:srgbClr val="FFFFFF"/>
          </a:solidFill>
          <a:ln w="9525">
            <a:solidFill>
              <a:srgbClr val="000000"/>
            </a:solidFill>
            <a:miter lim="800000"/>
            <a:headEnd/>
            <a:tailEnd/>
          </a:ln>
          <a:effectLst>
            <a:outerShdw dist="107763" dir="189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dirty="0" smtClean="0">
                <a:ln>
                  <a:noFill/>
                </a:ln>
                <a:solidFill>
                  <a:schemeClr val="tx1"/>
                </a:solidFill>
                <a:effectLst/>
                <a:latin typeface="Times New Roman" pitchFamily="18" charset="0"/>
                <a:cs typeface="Arial" pitchFamily="34" charset="0"/>
              </a:rPr>
              <a:t>GOVERNANCE</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Board of Directors or</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Other Governing Body</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Mission</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Legal Status</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Constituency</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Leadership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7" name="AutoShape 13"/>
          <p:cNvSpPr>
            <a:spLocks noChangeArrowheads="1"/>
          </p:cNvSpPr>
          <p:nvPr/>
        </p:nvSpPr>
        <p:spPr bwMode="auto">
          <a:xfrm>
            <a:off x="3505200" y="2286000"/>
            <a:ext cx="2243137" cy="609600"/>
          </a:xfrm>
          <a:prstGeom prst="cloudCallout">
            <a:avLst>
              <a:gd name="adj1" fmla="val 907"/>
              <a:gd name="adj2" fmla="val 92813"/>
            </a:avLst>
          </a:prstGeom>
          <a:solidFill>
            <a:srgbClr val="FFFFFF"/>
          </a:solidFill>
          <a:ln w="9525">
            <a:solidFill>
              <a:srgbClr val="000000"/>
            </a:solidFill>
            <a:prstDash val="dash"/>
            <a:round/>
            <a:headEnd/>
            <a:tailEnd/>
          </a:ln>
          <a:effectLst>
            <a:outerShdw dist="107763" dir="189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tx1"/>
                </a:solidFill>
                <a:effectLst/>
                <a:latin typeface="Calibri" pitchFamily="34" charset="0"/>
                <a:cs typeface="Arial" pitchFamily="34" charset="0"/>
              </a:rPr>
              <a:t>Is someone keeping the boxes in balance?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3276600" y="5782389"/>
            <a:ext cx="3200400" cy="30777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EXTERNAL</a:t>
            </a:r>
            <a:r>
              <a:rPr kumimoji="0" lang="en-US" sz="1000" b="1" i="0" u="none" strike="noStrike" cap="none" normalizeH="0" dirty="0" smtClean="0">
                <a:ln>
                  <a:noFill/>
                </a:ln>
                <a:solidFill>
                  <a:schemeClr val="tx1"/>
                </a:solidFill>
                <a:effectLst/>
                <a:latin typeface="Times New Roman" pitchFamily="18" charset="0"/>
                <a:cs typeface="Times New Roman" pitchFamily="18" charset="0"/>
              </a:rPr>
              <a:t> </a:t>
            </a: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ENVIRONMENT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What constraints and demands does it impose?</a:t>
            </a:r>
            <a:endParaRPr kumimoji="0" lang="en-US" sz="1000" b="0" i="0" u="none" strike="noStrike" cap="none" normalizeH="0" baseline="0" dirty="0" smtClean="0">
              <a:ln>
                <a:noFill/>
              </a:ln>
              <a:solidFill>
                <a:schemeClr val="tx1"/>
              </a:solidFill>
              <a:effectLst/>
              <a:latin typeface="Calibri" pitchFamily="34" charset="0"/>
              <a:cs typeface="Arial" pitchFamily="34" charset="0"/>
            </a:endParaRPr>
          </a:p>
        </p:txBody>
      </p:sp>
      <p:sp>
        <p:nvSpPr>
          <p:cNvPr id="19" name="AutoShape 5"/>
          <p:cNvSpPr>
            <a:spLocks noChangeArrowheads="1"/>
          </p:cNvSpPr>
          <p:nvPr/>
        </p:nvSpPr>
        <p:spPr bwMode="auto">
          <a:xfrm>
            <a:off x="5562600" y="228600"/>
            <a:ext cx="1905000" cy="762000"/>
          </a:xfrm>
          <a:prstGeom prst="cloudCallout">
            <a:avLst>
              <a:gd name="adj1" fmla="val -46199"/>
              <a:gd name="adj2" fmla="val 59051"/>
            </a:avLst>
          </a:prstGeom>
          <a:solidFill>
            <a:srgbClr val="FFFFFF"/>
          </a:solidFill>
          <a:ln w="9525">
            <a:solidFill>
              <a:srgbClr val="000000"/>
            </a:solidFill>
            <a:prstDash val="dash"/>
            <a:round/>
            <a:headEnd/>
            <a:tailEnd/>
          </a:ln>
          <a:effectLst>
            <a:outerShdw dist="107763" dir="18900000" algn="ctr" rotWithShape="0">
              <a:srgbClr val="808080"/>
            </a:outerShdw>
          </a:effectLst>
        </p:spPr>
        <p:txBody>
          <a:bodyPr vert="horz" wrap="square" lIns="91440" tIns="45720" rIns="91440" bIns="45720" numCol="1" anchor="t" anchorCtr="0" compatLnSpc="1">
            <a:prstTxWarp prst="textNoShape">
              <a:avLst/>
            </a:prstTxWarp>
          </a:bodyPr>
          <a:lstStyle/>
          <a:p>
            <a:pPr lvl="0"/>
            <a:r>
              <a:rPr lang="en-US" sz="800" dirty="0" smtClean="0">
                <a:latin typeface="Calibri" pitchFamily="34" charset="0"/>
                <a:cs typeface="Arial" pitchFamily="34" charset="0"/>
              </a:rPr>
              <a:t>How does the NGO manage internal conflict? How is the work divided?</a:t>
            </a:r>
            <a:endParaRPr lang="en-US" dirty="0" smtClean="0">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Process ...</a:t>
            </a:r>
            <a:endParaRPr lang="en-US" dirty="0"/>
          </a:p>
        </p:txBody>
      </p:sp>
      <p:sp>
        <p:nvSpPr>
          <p:cNvPr id="4" name="Content Placeholder 3"/>
          <p:cNvSpPr>
            <a:spLocks noGrp="1"/>
          </p:cNvSpPr>
          <p:nvPr>
            <p:ph sz="quarter" idx="1"/>
          </p:nvPr>
        </p:nvSpPr>
        <p:spPr>
          <a:xfrm>
            <a:off x="914400" y="1752600"/>
            <a:ext cx="7772400" cy="4267200"/>
          </a:xfrm>
        </p:spPr>
        <p:txBody>
          <a:bodyPr/>
          <a:lstStyle/>
          <a:p>
            <a:pPr>
              <a:lnSpc>
                <a:spcPct val="150000"/>
              </a:lnSpc>
            </a:pPr>
            <a:r>
              <a:rPr lang="en-US" dirty="0" smtClean="0"/>
              <a:t>WL staff or consultants act as a facilitators</a:t>
            </a:r>
          </a:p>
          <a:p>
            <a:pPr>
              <a:lnSpc>
                <a:spcPct val="150000"/>
              </a:lnSpc>
            </a:pPr>
            <a:r>
              <a:rPr lang="en-US" dirty="0" smtClean="0"/>
              <a:t>Participatory process involving CSO leadership and staff</a:t>
            </a:r>
          </a:p>
          <a:p>
            <a:pPr>
              <a:lnSpc>
                <a:spcPct val="150000"/>
              </a:lnSpc>
            </a:pPr>
            <a:r>
              <a:rPr lang="en-US" dirty="0" smtClean="0"/>
              <a:t>Facilitator guides CSOs to rate their own capacity</a:t>
            </a:r>
          </a:p>
          <a:p>
            <a:pPr>
              <a:lnSpc>
                <a:spcPct val="150000"/>
              </a:lnSpc>
            </a:pPr>
            <a:r>
              <a:rPr lang="en-US" dirty="0" smtClean="0"/>
              <a:t>CSO analyzed across up to six competency areas and up to 28 sub-categories and  95 sub-sub-categories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457200" y="152400"/>
            <a:ext cx="8229600" cy="944563"/>
          </a:xfrm>
        </p:spPr>
        <p:txBody>
          <a:bodyPr>
            <a:normAutofit/>
          </a:bodyPr>
          <a:lstStyle/>
          <a:p>
            <a:pPr algn="ctr"/>
            <a:r>
              <a:rPr lang="en-US" sz="2800" dirty="0" smtClean="0">
                <a:solidFill>
                  <a:schemeClr val="tx1"/>
                </a:solidFill>
              </a:rPr>
              <a:t>PIAI </a:t>
            </a:r>
            <a:r>
              <a:rPr lang="en-US" sz="2800" dirty="0">
                <a:solidFill>
                  <a:schemeClr val="tx1"/>
                </a:solidFill>
              </a:rPr>
              <a:t>Stages of Development</a:t>
            </a:r>
          </a:p>
        </p:txBody>
      </p:sp>
      <p:sp>
        <p:nvSpPr>
          <p:cNvPr id="31749" name="Rectangle 5"/>
          <p:cNvSpPr>
            <a:spLocks noGrp="1" noChangeArrowheads="1"/>
          </p:cNvSpPr>
          <p:nvPr>
            <p:ph sz="half" idx="1"/>
          </p:nvPr>
        </p:nvSpPr>
        <p:spPr>
          <a:xfrm>
            <a:off x="381000" y="1143000"/>
            <a:ext cx="8229600" cy="2185988"/>
          </a:xfrm>
        </p:spPr>
        <p:txBody>
          <a:bodyPr/>
          <a:lstStyle/>
          <a:p>
            <a:endParaRPr lang="en-US" sz="900"/>
          </a:p>
        </p:txBody>
      </p:sp>
      <p:sp>
        <p:nvSpPr>
          <p:cNvPr id="31750" name="Rectangle 6"/>
          <p:cNvSpPr>
            <a:spLocks noGrp="1" noChangeArrowheads="1"/>
          </p:cNvSpPr>
          <p:nvPr>
            <p:ph type="body" sz="half" idx="2"/>
          </p:nvPr>
        </p:nvSpPr>
        <p:spPr>
          <a:xfrm>
            <a:off x="228600" y="3352800"/>
            <a:ext cx="8763000" cy="2514600"/>
          </a:xfrm>
          <a:noFill/>
        </p:spPr>
        <p:txBody>
          <a:bodyPr lIns="0" rIns="0">
            <a:noAutofit/>
          </a:bodyPr>
          <a:lstStyle/>
          <a:p>
            <a:pPr>
              <a:spcBef>
                <a:spcPct val="0"/>
              </a:spcBef>
            </a:pPr>
            <a:r>
              <a:rPr lang="en-US" sz="1400" b="1" dirty="0">
                <a:solidFill>
                  <a:schemeClr val="tx1"/>
                </a:solidFill>
              </a:rPr>
              <a:t>Start-up:</a:t>
            </a:r>
            <a:r>
              <a:rPr lang="en-US" sz="1400" dirty="0"/>
              <a:t> Short history, limited organizational and staff experience managing complex multi-year grant funded projects.</a:t>
            </a:r>
          </a:p>
          <a:p>
            <a:pPr>
              <a:spcBef>
                <a:spcPct val="0"/>
              </a:spcBef>
            </a:pPr>
            <a:endParaRPr lang="en-US" sz="1400" b="1" dirty="0"/>
          </a:p>
          <a:p>
            <a:pPr>
              <a:spcBef>
                <a:spcPct val="0"/>
              </a:spcBef>
            </a:pPr>
            <a:r>
              <a:rPr lang="en-US" sz="1400" b="1" dirty="0"/>
              <a:t>Developing:</a:t>
            </a:r>
            <a:r>
              <a:rPr lang="en-US" sz="1400" dirty="0"/>
              <a:t> Characterized by rapid growth, high energy and much activity.  Much time is spent developing the service delivery side of the organization.  Usually behind in its administrative functions because of the rapid growth rate.  High level of learning necessitated by the rapid growth.  A mature organization can move into this mode when it attempts a new area of focus or enters a new geographical area.</a:t>
            </a:r>
          </a:p>
          <a:p>
            <a:pPr>
              <a:spcBef>
                <a:spcPct val="0"/>
              </a:spcBef>
            </a:pPr>
            <a:endParaRPr lang="en-US" sz="1400" b="1" dirty="0"/>
          </a:p>
          <a:p>
            <a:pPr>
              <a:spcBef>
                <a:spcPct val="0"/>
              </a:spcBef>
            </a:pPr>
            <a:r>
              <a:rPr lang="en-US" sz="1400" b="1" dirty="0"/>
              <a:t>Consolidating:</a:t>
            </a:r>
            <a:r>
              <a:rPr lang="en-US" sz="1400" dirty="0"/>
              <a:t> Characterized by continued high quality service delivery and intensified focus on other areas of organizational development. It is a time when the </a:t>
            </a:r>
            <a:r>
              <a:rPr lang="en-US" sz="1400" dirty="0" err="1"/>
              <a:t>learnings</a:t>
            </a:r>
            <a:r>
              <a:rPr lang="en-US" sz="1400" dirty="0"/>
              <a:t> of the developing phase are incorporated into the organization.</a:t>
            </a:r>
            <a:endParaRPr lang="en-US" sz="1400" b="1" i="1" dirty="0"/>
          </a:p>
          <a:p>
            <a:pPr>
              <a:spcBef>
                <a:spcPct val="0"/>
              </a:spcBef>
            </a:pPr>
            <a:endParaRPr lang="en-US" sz="1400" dirty="0" smtClean="0"/>
          </a:p>
          <a:p>
            <a:pPr>
              <a:spcBef>
                <a:spcPct val="0"/>
              </a:spcBef>
            </a:pPr>
            <a:r>
              <a:rPr lang="en-US" sz="1400" b="1" dirty="0" smtClean="0"/>
              <a:t>Mature</a:t>
            </a:r>
            <a:r>
              <a:rPr lang="en-US" sz="1400" b="1" dirty="0"/>
              <a:t>:</a:t>
            </a:r>
            <a:r>
              <a:rPr lang="en-US" sz="1400" dirty="0"/>
              <a:t> The organization is fully functional in all competency areas. </a:t>
            </a:r>
          </a:p>
        </p:txBody>
      </p:sp>
      <p:grpSp>
        <p:nvGrpSpPr>
          <p:cNvPr id="2" name="Group 13"/>
          <p:cNvGrpSpPr>
            <a:grpSpLocks/>
          </p:cNvGrpSpPr>
          <p:nvPr/>
        </p:nvGrpSpPr>
        <p:grpSpPr bwMode="auto">
          <a:xfrm>
            <a:off x="381000" y="1066800"/>
            <a:ext cx="8229600" cy="1905000"/>
            <a:chOff x="2448" y="7344"/>
            <a:chExt cx="8352" cy="2448"/>
          </a:xfrm>
        </p:grpSpPr>
        <p:sp>
          <p:nvSpPr>
            <p:cNvPr id="31758" name="Rectangle 14"/>
            <p:cNvSpPr>
              <a:spLocks noChangeArrowheads="1"/>
            </p:cNvSpPr>
            <p:nvPr/>
          </p:nvSpPr>
          <p:spPr bwMode="auto">
            <a:xfrm>
              <a:off x="2448" y="7344"/>
              <a:ext cx="8352" cy="2448"/>
            </a:xfrm>
            <a:prstGeom prst="rect">
              <a:avLst/>
            </a:prstGeom>
            <a:noFill/>
            <a:ln w="9525">
              <a:solidFill>
                <a:srgbClr val="000000"/>
              </a:solidFill>
              <a:miter lim="800000"/>
              <a:headEnd/>
              <a:tailEnd/>
            </a:ln>
          </p:spPr>
          <p:txBody>
            <a:bodyPr/>
            <a:lstStyle/>
            <a:p>
              <a:endParaRPr lang="en-US"/>
            </a:p>
          </p:txBody>
        </p:sp>
        <p:sp>
          <p:nvSpPr>
            <p:cNvPr id="31759" name="Rectangle 15"/>
            <p:cNvSpPr>
              <a:spLocks noChangeArrowheads="1"/>
            </p:cNvSpPr>
            <p:nvPr/>
          </p:nvSpPr>
          <p:spPr bwMode="auto">
            <a:xfrm>
              <a:off x="2592" y="9072"/>
              <a:ext cx="2016" cy="576"/>
            </a:xfrm>
            <a:prstGeom prst="rect">
              <a:avLst/>
            </a:prstGeom>
            <a:solidFill>
              <a:srgbClr val="00CCFF"/>
            </a:solidFill>
            <a:ln w="9525">
              <a:solidFill>
                <a:srgbClr val="000000"/>
              </a:solidFill>
              <a:miter lim="800000"/>
              <a:headEnd/>
              <a:tailEnd/>
            </a:ln>
          </p:spPr>
          <p:txBody>
            <a:bodyPr/>
            <a:lstStyle/>
            <a:p>
              <a:pPr>
                <a:spcBef>
                  <a:spcPts val="600"/>
                </a:spcBef>
                <a:spcAft>
                  <a:spcPts val="300"/>
                </a:spcAft>
              </a:pPr>
              <a:r>
                <a:rPr lang="en-US" sz="1400" b="1" i="1"/>
                <a:t>Start-Up (1)</a:t>
              </a:r>
              <a:endParaRPr lang="en-US" sz="1400"/>
            </a:p>
          </p:txBody>
        </p:sp>
        <p:sp>
          <p:nvSpPr>
            <p:cNvPr id="31760" name="Rectangle 16"/>
            <p:cNvSpPr>
              <a:spLocks noChangeArrowheads="1"/>
            </p:cNvSpPr>
            <p:nvPr/>
          </p:nvSpPr>
          <p:spPr bwMode="auto">
            <a:xfrm>
              <a:off x="4608" y="8640"/>
              <a:ext cx="2016" cy="1008"/>
            </a:xfrm>
            <a:prstGeom prst="rect">
              <a:avLst/>
            </a:prstGeom>
            <a:solidFill>
              <a:srgbClr val="00CCFF"/>
            </a:solidFill>
            <a:ln w="9525">
              <a:solidFill>
                <a:srgbClr val="000000"/>
              </a:solidFill>
              <a:miter lim="800000"/>
              <a:headEnd/>
              <a:tailEnd/>
            </a:ln>
          </p:spPr>
          <p:txBody>
            <a:bodyPr/>
            <a:lstStyle/>
            <a:p>
              <a:pPr>
                <a:spcBef>
                  <a:spcPts val="1200"/>
                </a:spcBef>
                <a:spcAft>
                  <a:spcPts val="300"/>
                </a:spcAft>
              </a:pPr>
              <a:r>
                <a:rPr lang="en-US" sz="1400" b="1" i="1"/>
                <a:t>Developing (2)</a:t>
              </a:r>
              <a:endParaRPr lang="en-US" sz="1400" b="1"/>
            </a:p>
          </p:txBody>
        </p:sp>
        <p:sp>
          <p:nvSpPr>
            <p:cNvPr id="31761" name="Rectangle 17"/>
            <p:cNvSpPr>
              <a:spLocks noChangeArrowheads="1"/>
            </p:cNvSpPr>
            <p:nvPr/>
          </p:nvSpPr>
          <p:spPr bwMode="auto">
            <a:xfrm>
              <a:off x="6624" y="8064"/>
              <a:ext cx="2016" cy="1584"/>
            </a:xfrm>
            <a:prstGeom prst="rect">
              <a:avLst/>
            </a:prstGeom>
            <a:solidFill>
              <a:srgbClr val="00CCFF"/>
            </a:solidFill>
            <a:ln w="9525">
              <a:solidFill>
                <a:srgbClr val="000000"/>
              </a:solidFill>
              <a:miter lim="800000"/>
              <a:headEnd/>
              <a:tailEnd/>
            </a:ln>
          </p:spPr>
          <p:txBody>
            <a:bodyPr/>
            <a:lstStyle/>
            <a:p>
              <a:pPr algn="ctr"/>
              <a:r>
                <a:rPr lang="en-US" sz="1400" b="1" i="1"/>
                <a:t>Consolidating</a:t>
              </a:r>
              <a:r>
                <a:rPr lang="en-US" sz="1400" i="1"/>
                <a:t> </a:t>
              </a:r>
              <a:r>
                <a:rPr lang="en-US" sz="1400" b="1" i="1"/>
                <a:t>(3)</a:t>
              </a:r>
              <a:endParaRPr lang="en-US" sz="1400" b="1"/>
            </a:p>
          </p:txBody>
        </p:sp>
        <p:sp>
          <p:nvSpPr>
            <p:cNvPr id="31762" name="Rectangle 18"/>
            <p:cNvSpPr>
              <a:spLocks noChangeArrowheads="1"/>
            </p:cNvSpPr>
            <p:nvPr/>
          </p:nvSpPr>
          <p:spPr bwMode="auto">
            <a:xfrm>
              <a:off x="8640" y="7488"/>
              <a:ext cx="2016" cy="2160"/>
            </a:xfrm>
            <a:prstGeom prst="rect">
              <a:avLst/>
            </a:prstGeom>
            <a:solidFill>
              <a:srgbClr val="00CCFF"/>
            </a:solidFill>
            <a:ln w="9525">
              <a:solidFill>
                <a:srgbClr val="000000"/>
              </a:solidFill>
              <a:miter lim="800000"/>
              <a:headEnd/>
              <a:tailEnd/>
            </a:ln>
          </p:spPr>
          <p:txBody>
            <a:bodyPr/>
            <a:lstStyle/>
            <a:p>
              <a:pPr>
                <a:spcBef>
                  <a:spcPts val="1200"/>
                </a:spcBef>
                <a:spcAft>
                  <a:spcPts val="300"/>
                </a:spcAft>
              </a:pPr>
              <a:r>
                <a:rPr lang="en-US" sz="1400" b="1" i="1"/>
                <a:t>Mature (4)</a:t>
              </a:r>
              <a:endParaRPr lang="en-US" sz="1400" b="1"/>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Finance &amp;amp; Budget Committee Update&amp;quot;&quot;/&gt;&lt;property id=&quot;20307&quot; value=&quot;259&quot;/&gt;&lt;/object&gt;&lt;object type=&quot;3&quot; unique_id=&quot;10006&quot;&gt;&lt;property id=&quot;20148&quot; value=&quot;5&quot;/&gt;&lt;property id=&quot;20300&quot; value=&quot;Slide 2 - &amp;quot;Modeling P&amp;amp;L Scenarios - Intro&amp;quot;&quot;/&gt;&lt;property id=&quot;20307&quot; value=&quot;304&quot;/&gt;&lt;/object&gt;&lt;object type=&quot;3&quot; unique_id=&quot;10020&quot;&gt;&lt;property id=&quot;20148&quot; value=&quot;5&quot;/&gt;&lt;property id=&quot;20300&quot; value=&quot;Slide 20 - &amp;quot;FY’09 Implemented Budget Actions&amp;quot;&quot;/&gt;&lt;property id=&quot;20307&quot; value=&quot;308&quot;/&gt;&lt;/object&gt;&lt;object type=&quot;3&quot; unique_id=&quot;10177&quot;&gt;&lt;property id=&quot;20148&quot; value=&quot;5&quot;/&gt;&lt;property id=&quot;20300&quot; value=&quot;Slide 4 - &amp;quot;Modeling P&amp;amp;L Scenarios - Assumptions&amp;quot;&quot;/&gt;&lt;property id=&quot;20307&quot; value=&quot;309&quot;/&gt;&lt;/object&gt;&lt;object type=&quot;3&quot; unique_id=&quot;10233&quot;&gt;&lt;property id=&quot;20148&quot; value=&quot;5&quot;/&gt;&lt;property id=&quot;20300&quot; value=&quot;Slide 8 - &amp;quot;FY10 Likely&amp;quot;&quot;/&gt;&lt;property id=&quot;20307&quot; value=&quot;310&quot;/&gt;&lt;/object&gt;&lt;object type=&quot;3&quot; unique_id=&quot;10414&quot;&gt;&lt;property id=&quot;20148&quot; value=&quot;5&quot;/&gt;&lt;property id=&quot;20300&quot; value=&quot;Slide 9 - &amp;quot;FY10 Worst&amp;quot;&quot;/&gt;&lt;property id=&quot;20307&quot; value=&quot;311&quot;/&gt;&lt;/object&gt;&lt;object type=&quot;3&quot; unique_id=&quot;10415&quot;&gt;&lt;property id=&quot;20148&quot; value=&quot;5&quot;/&gt;&lt;property id=&quot;20300&quot; value=&quot;Slide 10 - &amp;quot;FY10 Best&amp;quot;&quot;/&gt;&lt;property id=&quot;20307&quot; value=&quot;312&quot;/&gt;&lt;/object&gt;&lt;object type=&quot;3&quot; unique_id=&quot;10416&quot;&gt;&lt;property id=&quot;20148&quot; value=&quot;5&quot;/&gt;&lt;property id=&quot;20300&quot; value=&quot;Slide 11 - &amp;quot;FY11 Likely&amp;quot;&quot;/&gt;&lt;property id=&quot;20307&quot; value=&quot;313&quot;/&gt;&lt;/object&gt;&lt;object type=&quot;3&quot; unique_id=&quot;10417&quot;&gt;&lt;property id=&quot;20148&quot; value=&quot;5&quot;/&gt;&lt;property id=&quot;20300&quot; value=&quot;Slide 12 - &amp;quot;FY11 Worst&amp;quot;&quot;/&gt;&lt;property id=&quot;20307&quot; value=&quot;314&quot;/&gt;&lt;/object&gt;&lt;object type=&quot;3&quot; unique_id=&quot;10418&quot;&gt;&lt;property id=&quot;20148&quot; value=&quot;5&quot;/&gt;&lt;property id=&quot;20300&quot; value=&quot;Slide 13 - &amp;quot;FY11 Best&amp;quot;&quot;/&gt;&lt;property id=&quot;20307&quot; value=&quot;319&quot;/&gt;&lt;/object&gt;&lt;object type=&quot;3&quot; unique_id=&quot;10419&quot;&gt;&lt;property id=&quot;20148&quot; value=&quot;5&quot;/&gt;&lt;property id=&quot;20300&quot; value=&quot;Slide 14 - &amp;quot;FY12 Likely&amp;quot;&quot;/&gt;&lt;property id=&quot;20307&quot; value=&quot;315&quot;/&gt;&lt;/object&gt;&lt;object type=&quot;3&quot; unique_id=&quot;10420&quot;&gt;&lt;property id=&quot;20148&quot; value=&quot;5&quot;/&gt;&lt;property id=&quot;20300&quot; value=&quot;Slide 15 - &amp;quot;FY12 Worst&amp;quot;&quot;/&gt;&lt;property id=&quot;20307&quot; value=&quot;316&quot;/&gt;&lt;/object&gt;&lt;object type=&quot;3&quot; unique_id=&quot;10421&quot;&gt;&lt;property id=&quot;20148&quot; value=&quot;5&quot;/&gt;&lt;property id=&quot;20300&quot; value=&quot;Slide 16 - &amp;quot;FY12 Best&amp;quot;&quot;/&gt;&lt;property id=&quot;20307&quot; value=&quot;317&quot;/&gt;&lt;/object&gt;&lt;object type=&quot;3&quot; unique_id=&quot;10422&quot;&gt;&lt;property id=&quot;20148&quot; value=&quot;5&quot;/&gt;&lt;property id=&quot;20300&quot; value=&quot;Slide 7 - &amp;quot;Support Organizations: Expense Scenarios&amp;quot;&quot;/&gt;&lt;property id=&quot;20307&quot; value=&quot;318&quot;/&gt;&lt;/object&gt;&lt;object type=&quot;3&quot; unique_id=&quot;10528&quot;&gt;&lt;property id=&quot;20148&quot; value=&quot;5&quot;/&gt;&lt;property id=&quot;20300&quot; value=&quot;Slide 18 - &amp;quot;Nine-Month Cash Outlook&amp;quot;&quot;/&gt;&lt;property id=&quot;20307&quot; value=&quot;320&quot;/&gt;&lt;/object&gt;&lt;object type=&quot;3&quot; unique_id=&quot;10763&quot;&gt;&lt;property id=&quot;20148&quot; value=&quot;5&quot;/&gt;&lt;property id=&quot;20300&quot; value=&quot;Slide 17 - &amp;quot;Three-Year Cash Scenarios&amp;quot;&quot;/&gt;&lt;property id=&quot;20307&quot; value=&quot;322&quot;/&gt;&lt;/object&gt;&lt;object type=&quot;3&quot; unique_id=&quot;10764&quot;&gt;&lt;property id=&quot;20148&quot; value=&quot;5&quot;/&gt;&lt;property id=&quot;20300&quot; value=&quot;Slide 19 - &amp;quot;Appendix&amp;quot;&quot;/&gt;&lt;property id=&quot;20307&quot; value=&quot;321&quot;/&gt;&lt;/object&gt;&lt;object type=&quot;3&quot; unique_id=&quot;10898&quot;&gt;&lt;property id=&quot;20148&quot; value=&quot;5&quot;/&gt;&lt;property id=&quot;20300&quot; value=&quot;Slide 3 - &amp;quot;Modeling P&amp;amp;L Scenarios - Assumptions&amp;quot;&quot;/&gt;&lt;property id=&quot;20307&quot; value=&quot;323&quot;/&gt;&lt;/object&gt;&lt;object type=&quot;3&quot; unique_id=&quot;10999&quot;&gt;&lt;property id=&quot;20148&quot; value=&quot;5&quot;/&gt;&lt;property id=&quot;20300&quot; value=&quot;Slide 6 - &amp;quot;Modeling P&amp;amp;L Scenarios - Observations&amp;quot;&quot;/&gt;&lt;property id=&quot;20307&quot; value=&quot;324&quot;/&gt;&lt;/object&gt;&lt;object type=&quot;3&quot; unique_id=&quot;11021&quot;&gt;&lt;property id=&quot;20148&quot; value=&quot;5&quot;/&gt;&lt;property id=&quot;20300&quot; value=&quot;Slide 5 - &amp;quot;Modeling P&amp;amp;L Scenarios – &amp;#x0D;&amp;#x0A;Summary of Major Assumptions&amp;quot;&quot;/&gt;&lt;property id=&quot;20307&quot; value=&quot;325&quot;/&gt;&lt;/object&gt;&lt;/object&gt;&lt;/object&gt;&lt;/database&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18168</TotalTime>
  <Words>968</Words>
  <Application>Microsoft Office PowerPoint</Application>
  <PresentationFormat>On-screen Show (4:3)</PresentationFormat>
  <Paragraphs>173</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Equity</vt:lpstr>
      <vt:lpstr>Chart</vt:lpstr>
      <vt:lpstr>Slide 1</vt:lpstr>
      <vt:lpstr>HIV/AIDS Pandemic</vt:lpstr>
      <vt:lpstr>Slide 3</vt:lpstr>
      <vt:lpstr>The Capacity Issue …</vt:lpstr>
      <vt:lpstr>  Participatory Institutional Analysis Instrument (PIAI)</vt:lpstr>
      <vt:lpstr>PIAI is used to …</vt:lpstr>
      <vt:lpstr>Slide 7</vt:lpstr>
      <vt:lpstr>Process ...</vt:lpstr>
      <vt:lpstr>PIAI Stages of Development</vt:lpstr>
      <vt:lpstr>PIAI Matrix Excerpt Financial Resources</vt:lpstr>
      <vt:lpstr>Slide 11</vt:lpstr>
      <vt:lpstr>PIAI in Ethiopia: GSM Program</vt:lpstr>
      <vt:lpstr>PIAI in Angola: CSSP </vt:lpstr>
      <vt:lpstr>A few CSSP results to date</vt:lpstr>
      <vt:lpstr>Slide 15</vt:lpstr>
    </vt:vector>
  </TitlesOfParts>
  <Company>World Learning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Bernard</dc:creator>
  <cp:lastModifiedBy>Jennifer Whatley</cp:lastModifiedBy>
  <cp:revision>520</cp:revision>
  <dcterms:created xsi:type="dcterms:W3CDTF">2008-01-09T19:54:19Z</dcterms:created>
  <dcterms:modified xsi:type="dcterms:W3CDTF">2010-08-10T14:23:47Z</dcterms:modified>
</cp:coreProperties>
</file>