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79" r:id="rId4"/>
    <p:sldId id="292" r:id="rId5"/>
    <p:sldId id="277" r:id="rId6"/>
    <p:sldId id="268" r:id="rId7"/>
    <p:sldId id="293" r:id="rId8"/>
    <p:sldId id="260" r:id="rId9"/>
    <p:sldId id="272" r:id="rId10"/>
    <p:sldId id="259" r:id="rId11"/>
    <p:sldId id="266" r:id="rId12"/>
    <p:sldId id="276" r:id="rId13"/>
    <p:sldId id="263" r:id="rId14"/>
    <p:sldId id="261" r:id="rId15"/>
    <p:sldId id="280" r:id="rId16"/>
    <p:sldId id="282" r:id="rId17"/>
    <p:sldId id="283" r:id="rId18"/>
    <p:sldId id="285" r:id="rId19"/>
    <p:sldId id="290" r:id="rId20"/>
    <p:sldId id="288" r:id="rId21"/>
    <p:sldId id="284" r:id="rId22"/>
    <p:sldId id="286" r:id="rId23"/>
    <p:sldId id="287" r:id="rId24"/>
    <p:sldId id="291" r:id="rId25"/>
    <p:sldId id="289"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p:scale>
          <a:sx n="82" d="100"/>
          <a:sy n="82" d="100"/>
        </p:scale>
        <p:origin x="-522" y="23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C314E8-1C4F-45B1-89BD-196A0F088EE9}" type="datetimeFigureOut">
              <a:rPr lang="en-US" smtClean="0"/>
              <a:pPr/>
              <a:t>8/9/2010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787468-18CA-499F-AA4B-7E5D010BABE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814C72-CC71-4284-98EF-2211E830F103}" type="slidenum">
              <a:rPr lang="en-US"/>
              <a:pPr/>
              <a:t>6</a:t>
            </a:fld>
            <a:endParaRPr lang="en-US"/>
          </a:p>
        </p:txBody>
      </p:sp>
      <p:sp>
        <p:nvSpPr>
          <p:cNvPr id="143362" name="Rectangle 2"/>
          <p:cNvSpPr>
            <a:spLocks noGrp="1" noRot="1" noChangeAspect="1" noChangeArrowheads="1" noTextEdit="1"/>
          </p:cNvSpPr>
          <p:nvPr>
            <p:ph type="sldImg"/>
          </p:nvPr>
        </p:nvSpPr>
        <p:spPr>
          <a:ln/>
        </p:spPr>
      </p:sp>
      <p:sp>
        <p:nvSpPr>
          <p:cNvPr id="143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B9DE2A-CA39-4754-B3FF-6CC5580D5D0C}" type="slidenum">
              <a:rPr lang="en-US"/>
              <a:pPr/>
              <a:t>9</a:t>
            </a:fld>
            <a:endParaRPr lang="en-US"/>
          </a:p>
        </p:txBody>
      </p:sp>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2F33A8-6F59-4FC0-A4E6-A60DFAEB2F54}" type="slidenum">
              <a:rPr lang="en-US"/>
              <a:pPr/>
              <a:t>11</a:t>
            </a:fld>
            <a:endParaRPr lang="en-US"/>
          </a:p>
        </p:txBody>
      </p:sp>
      <p:sp>
        <p:nvSpPr>
          <p:cNvPr id="182274" name="Rectangle 2"/>
          <p:cNvSpPr>
            <a:spLocks noGrp="1" noRot="1" noChangeAspect="1" noChangeArrowheads="1" noTextEdit="1"/>
          </p:cNvSpPr>
          <p:nvPr>
            <p:ph type="sldImg"/>
          </p:nvPr>
        </p:nvSpPr>
        <p:spPr>
          <a:ln/>
        </p:spPr>
      </p:sp>
      <p:sp>
        <p:nvSpPr>
          <p:cNvPr id="182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89887B-282A-4458-AFA3-AD255F8B46EE}" type="slidenum">
              <a:rPr lang="en-US"/>
              <a:pPr/>
              <a:t>12</a:t>
            </a:fld>
            <a:endParaRPr lang="en-US"/>
          </a:p>
        </p:txBody>
      </p:sp>
      <p:sp>
        <p:nvSpPr>
          <p:cNvPr id="162818" name="Rectangle 2"/>
          <p:cNvSpPr>
            <a:spLocks noGrp="1" noRot="1" noChangeAspect="1" noChangeArrowheads="1" noTextEdit="1"/>
          </p:cNvSpPr>
          <p:nvPr>
            <p:ph type="sldImg"/>
          </p:nvPr>
        </p:nvSpPr>
        <p:spPr>
          <a:ln/>
        </p:spPr>
      </p:sp>
      <p:sp>
        <p:nvSpPr>
          <p:cNvPr id="16281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A68F4F-77F3-4E71-89AF-ADABB9820F82}" type="datetimeFigureOut">
              <a:rPr lang="en-US" smtClean="0"/>
              <a:pPr/>
              <a:t>8/9/2010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5A019E-E01C-4BFA-8368-F5B9467DFA4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A68F4F-77F3-4E71-89AF-ADABB9820F82}" type="datetimeFigureOut">
              <a:rPr lang="en-US" smtClean="0"/>
              <a:pPr/>
              <a:t>8/9/2010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5A019E-E01C-4BFA-8368-F5B9467DFA4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A68F4F-77F3-4E71-89AF-ADABB9820F82}" type="datetimeFigureOut">
              <a:rPr lang="en-US" smtClean="0"/>
              <a:pPr/>
              <a:t>8/9/2010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5A019E-E01C-4BFA-8368-F5B9467DFA4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A68F4F-77F3-4E71-89AF-ADABB9820F82}" type="datetimeFigureOut">
              <a:rPr lang="en-US" smtClean="0"/>
              <a:pPr/>
              <a:t>8/9/2010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5A019E-E01C-4BFA-8368-F5B9467DFA4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A68F4F-77F3-4E71-89AF-ADABB9820F82}" type="datetimeFigureOut">
              <a:rPr lang="en-US" smtClean="0"/>
              <a:pPr/>
              <a:t>8/9/2010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5A019E-E01C-4BFA-8368-F5B9467DFA4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A68F4F-77F3-4E71-89AF-ADABB9820F82}" type="datetimeFigureOut">
              <a:rPr lang="en-US" smtClean="0"/>
              <a:pPr/>
              <a:t>8/9/2010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5A019E-E01C-4BFA-8368-F5B9467DFA4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A68F4F-77F3-4E71-89AF-ADABB9820F82}" type="datetimeFigureOut">
              <a:rPr lang="en-US" smtClean="0"/>
              <a:pPr/>
              <a:t>8/9/2010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5A019E-E01C-4BFA-8368-F5B9467DFA4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A68F4F-77F3-4E71-89AF-ADABB9820F82}" type="datetimeFigureOut">
              <a:rPr lang="en-US" smtClean="0"/>
              <a:pPr/>
              <a:t>8/9/2010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5A019E-E01C-4BFA-8368-F5B9467DFA4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A68F4F-77F3-4E71-89AF-ADABB9820F82}" type="datetimeFigureOut">
              <a:rPr lang="en-US" smtClean="0"/>
              <a:pPr/>
              <a:t>8/9/2010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5A019E-E01C-4BFA-8368-F5B9467DFA4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A68F4F-77F3-4E71-89AF-ADABB9820F82}" type="datetimeFigureOut">
              <a:rPr lang="en-US" smtClean="0"/>
              <a:pPr/>
              <a:t>8/9/2010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5A019E-E01C-4BFA-8368-F5B9467DFA4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A68F4F-77F3-4E71-89AF-ADABB9820F82}" type="datetimeFigureOut">
              <a:rPr lang="en-US" smtClean="0"/>
              <a:pPr/>
              <a:t>8/9/2010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5A019E-E01C-4BFA-8368-F5B9467DFA4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A68F4F-77F3-4E71-89AF-ADABB9820F82}" type="datetimeFigureOut">
              <a:rPr lang="en-US" smtClean="0"/>
              <a:pPr/>
              <a:t>8/9/2010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5A019E-E01C-4BFA-8368-F5B9467DFA4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2209799"/>
          </a:xfrm>
        </p:spPr>
        <p:txBody>
          <a:bodyPr/>
          <a:lstStyle/>
          <a:p>
            <a:r>
              <a:rPr lang="en-US" b="1" dirty="0" smtClean="0"/>
              <a:t>Teaching the American-Vietnam War: Students Reflections</a:t>
            </a:r>
            <a:endParaRPr lang="en-US" b="1" dirty="0"/>
          </a:p>
        </p:txBody>
      </p:sp>
      <p:sp>
        <p:nvSpPr>
          <p:cNvPr id="3" name="Subtitle 2"/>
          <p:cNvSpPr>
            <a:spLocks noGrp="1"/>
          </p:cNvSpPr>
          <p:nvPr>
            <p:ph type="subTitle" idx="1"/>
          </p:nvPr>
        </p:nvSpPr>
        <p:spPr/>
        <p:txBody>
          <a:bodyPr>
            <a:normAutofit fontScale="92500" lnSpcReduction="20000"/>
          </a:bodyPr>
          <a:lstStyle/>
          <a:p>
            <a:r>
              <a:rPr lang="en-US" b="1" i="1" dirty="0" smtClean="0">
                <a:solidFill>
                  <a:schemeClr val="tx1"/>
                </a:solidFill>
                <a:latin typeface="Arial" pitchFamily="34" charset="0"/>
                <a:cs typeface="Arial" pitchFamily="34" charset="0"/>
              </a:rPr>
              <a:t>Thanh Duong</a:t>
            </a:r>
          </a:p>
          <a:p>
            <a:r>
              <a:rPr lang="en-US" b="1" i="1" dirty="0" smtClean="0">
                <a:solidFill>
                  <a:schemeClr val="tx1"/>
                </a:solidFill>
                <a:latin typeface="Arial" pitchFamily="34" charset="0"/>
                <a:cs typeface="Arial" pitchFamily="34" charset="0"/>
              </a:rPr>
              <a:t>AD - Vietnam: Culture, Social Change &amp; Development</a:t>
            </a:r>
          </a:p>
          <a:p>
            <a:r>
              <a:rPr lang="en-US" b="1" dirty="0" smtClean="0">
                <a:solidFill>
                  <a:schemeClr val="tx1"/>
                </a:solidFill>
                <a:latin typeface="Arial" pitchFamily="34" charset="0"/>
                <a:cs typeface="Arial" pitchFamily="34" charset="0"/>
              </a:rPr>
              <a:t>9</a:t>
            </a:r>
            <a:r>
              <a:rPr lang="en-US" b="1" baseline="30000" dirty="0" smtClean="0">
                <a:solidFill>
                  <a:schemeClr val="tx1"/>
                </a:solidFill>
                <a:latin typeface="Arial" pitchFamily="34" charset="0"/>
                <a:cs typeface="Arial" pitchFamily="34" charset="0"/>
              </a:rPr>
              <a:t>th</a:t>
            </a:r>
            <a:r>
              <a:rPr lang="en-US" b="1" dirty="0" smtClean="0">
                <a:solidFill>
                  <a:schemeClr val="tx1"/>
                </a:solidFill>
                <a:latin typeface="Arial" pitchFamily="34" charset="0"/>
                <a:cs typeface="Arial" pitchFamily="34" charset="0"/>
              </a:rPr>
              <a:t> August, 2010</a:t>
            </a:r>
            <a:endParaRPr lang="en-US" b="1"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Vietnam in the American Memory</a:t>
            </a:r>
            <a:endParaRPr lang="en-US" dirty="0"/>
          </a:p>
        </p:txBody>
      </p:sp>
      <p:sp>
        <p:nvSpPr>
          <p:cNvPr id="3" name="Content Placeholder 2"/>
          <p:cNvSpPr>
            <a:spLocks noGrp="1"/>
          </p:cNvSpPr>
          <p:nvPr>
            <p:ph idx="1"/>
          </p:nvPr>
        </p:nvSpPr>
        <p:spPr/>
        <p:txBody>
          <a:bodyPr/>
          <a:lstStyle/>
          <a:p>
            <a:r>
              <a:rPr lang="en-US" dirty="0" smtClean="0"/>
              <a:t>“The problem with Americans is that they think of Vietnam as a war, and not as a country or a people or a culture.”</a:t>
            </a:r>
            <a:br>
              <a:rPr lang="en-US" dirty="0" smtClean="0"/>
            </a:br>
            <a:r>
              <a:rPr lang="en-US" dirty="0" smtClean="0"/>
              <a:t>(Nguyen Co </a:t>
            </a:r>
            <a:r>
              <a:rPr lang="en-US" dirty="0" err="1" smtClean="0"/>
              <a:t>Thach</a:t>
            </a:r>
            <a:r>
              <a:rPr lang="en-US" dirty="0" smtClean="0"/>
              <a:t>- Former Minister of Foreign Affairs)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1026"/>
          <p:cNvSpPr>
            <a:spLocks noGrp="1" noChangeArrowheads="1"/>
          </p:cNvSpPr>
          <p:nvPr>
            <p:ph type="title"/>
          </p:nvPr>
        </p:nvSpPr>
        <p:spPr>
          <a:xfrm>
            <a:off x="381000" y="0"/>
            <a:ext cx="8534400" cy="1066800"/>
          </a:xfrm>
        </p:spPr>
        <p:txBody>
          <a:bodyPr>
            <a:normAutofit fontScale="90000"/>
          </a:bodyPr>
          <a:lstStyle/>
          <a:p>
            <a:pPr algn="l"/>
            <a:r>
              <a:rPr lang="en-US" dirty="0" smtClean="0"/>
              <a:t>       The Vietnam War in Remembering</a:t>
            </a:r>
            <a:endParaRPr lang="en-US" dirty="0"/>
          </a:p>
        </p:txBody>
      </p:sp>
      <p:sp>
        <p:nvSpPr>
          <p:cNvPr id="176131" name="Rectangle 1027"/>
          <p:cNvSpPr>
            <a:spLocks noGrp="1" noChangeArrowheads="1"/>
          </p:cNvSpPr>
          <p:nvPr>
            <p:ph type="body" idx="1"/>
          </p:nvPr>
        </p:nvSpPr>
        <p:spPr>
          <a:xfrm>
            <a:off x="152400" y="914400"/>
            <a:ext cx="8839200" cy="5943600"/>
          </a:xfrm>
        </p:spPr>
        <p:txBody>
          <a:bodyPr>
            <a:normAutofit lnSpcReduction="10000"/>
          </a:bodyPr>
          <a:lstStyle/>
          <a:p>
            <a:r>
              <a:rPr lang="en-US" dirty="0" smtClean="0"/>
              <a:t>Scholarship has primarily analyzed US. popular memory and cultural productions that evoke the  Vietnam War related individual memories of hardship, loss &amp; trauma…</a:t>
            </a:r>
          </a:p>
          <a:p>
            <a:r>
              <a:rPr lang="en-US" dirty="0" smtClean="0"/>
              <a:t>In Vietnam, official narratives of the American War are encoded in images that symbolize national heroism and sacrifice…</a:t>
            </a:r>
          </a:p>
          <a:p>
            <a:pPr>
              <a:buNone/>
            </a:pPr>
            <a:endParaRPr lang="en-US" dirty="0" smtClean="0"/>
          </a:p>
          <a:p>
            <a:r>
              <a:rPr lang="en-US" dirty="0" smtClean="0"/>
              <a:t>Visual Images of the war in both US and Vietnam were contributed to shape historical &amp; transnational memory for reconciliation and normalization;</a:t>
            </a:r>
          </a:p>
          <a:p>
            <a:endParaRPr lang="en-US" dirty="0" smtClean="0"/>
          </a:p>
          <a:p>
            <a:endParaRPr lang="en-US" dirty="0" smtClean="0"/>
          </a:p>
          <a:p>
            <a:pPr>
              <a:buNone/>
            </a:pPr>
            <a:endParaRPr lang="en-US" dirty="0"/>
          </a:p>
        </p:txBody>
      </p:sp>
    </p:spTree>
  </p:cSld>
  <p:clrMapOvr>
    <a:masterClrMapping/>
  </p:clrMapOvr>
  <p:transition spd="slow" advTm="44147">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0" y="685800"/>
            <a:ext cx="9144000" cy="1143000"/>
          </a:xfrm>
        </p:spPr>
        <p:txBody>
          <a:bodyPr>
            <a:normAutofit fontScale="90000"/>
          </a:bodyPr>
          <a:lstStyle/>
          <a:p>
            <a:r>
              <a:rPr lang="en-US" dirty="0"/>
              <a:t> </a:t>
            </a:r>
            <a:r>
              <a:rPr lang="en-US" sz="6000" dirty="0">
                <a:effectLst>
                  <a:outerShdw blurRad="38100" dist="38100" dir="2700000" algn="tl">
                    <a:srgbClr val="000000"/>
                  </a:outerShdw>
                </a:effectLst>
                <a:latin typeface="Arial" pitchFamily="34" charset="0"/>
                <a:cs typeface="Arial" pitchFamily="34" charset="0"/>
              </a:rPr>
              <a:t>FORGIVE AND </a:t>
            </a:r>
            <a:r>
              <a:rPr lang="en-US" sz="6000" dirty="0" smtClean="0">
                <a:effectLst>
                  <a:outerShdw blurRad="38100" dist="38100" dir="2700000" algn="tl">
                    <a:srgbClr val="000000"/>
                  </a:outerShdw>
                </a:effectLst>
                <a:latin typeface="Arial" pitchFamily="34" charset="0"/>
                <a:cs typeface="Arial" pitchFamily="34" charset="0"/>
              </a:rPr>
              <a:t>FORGET</a:t>
            </a:r>
            <a:r>
              <a:rPr lang="en-US" sz="6000" dirty="0">
                <a:solidFill>
                  <a:srgbClr val="E4DE1D"/>
                </a:solidFill>
                <a:effectLst>
                  <a:outerShdw blurRad="38100" dist="38100" dir="2700000" algn="tl">
                    <a:srgbClr val="000000"/>
                  </a:outerShdw>
                </a:effectLst>
                <a:latin typeface="Arial" pitchFamily="34" charset="0"/>
                <a:cs typeface="Arial" pitchFamily="34" charset="0"/>
              </a:rPr>
              <a:t>?</a:t>
            </a:r>
            <a:r>
              <a:rPr lang="en-US" sz="6000" dirty="0" smtClean="0">
                <a:solidFill>
                  <a:srgbClr val="E4DE1D"/>
                </a:solidFill>
                <a:effectLst>
                  <a:outerShdw blurRad="38100" dist="38100" dir="2700000" algn="tl">
                    <a:srgbClr val="000000"/>
                  </a:outerShdw>
                </a:effectLst>
                <a:latin typeface="Arial" pitchFamily="34" charset="0"/>
                <a:cs typeface="Arial" pitchFamily="34" charset="0"/>
              </a:rPr>
              <a:t> </a:t>
            </a:r>
            <a:endParaRPr lang="en-US" sz="6000" dirty="0">
              <a:solidFill>
                <a:srgbClr val="E4DE1D"/>
              </a:solidFill>
              <a:effectLst>
                <a:outerShdw blurRad="38100" dist="38100" dir="2700000" algn="tl">
                  <a:srgbClr val="000000"/>
                </a:outerShdw>
              </a:effectLst>
              <a:latin typeface="Arial" pitchFamily="34" charset="0"/>
              <a:cs typeface="Arial" pitchFamily="34" charset="0"/>
            </a:endParaRPr>
          </a:p>
        </p:txBody>
      </p:sp>
      <p:sp>
        <p:nvSpPr>
          <p:cNvPr id="155653" name="Text Box 5"/>
          <p:cNvSpPr txBox="1">
            <a:spLocks noChangeArrowheads="1"/>
          </p:cNvSpPr>
          <p:nvPr/>
        </p:nvSpPr>
        <p:spPr bwMode="auto">
          <a:xfrm>
            <a:off x="0" y="2286000"/>
            <a:ext cx="8610600" cy="457200"/>
          </a:xfrm>
          <a:prstGeom prst="rect">
            <a:avLst/>
          </a:prstGeom>
          <a:noFill/>
          <a:ln w="9525">
            <a:noFill/>
            <a:miter lim="800000"/>
            <a:headEnd/>
            <a:tailEnd/>
          </a:ln>
        </p:spPr>
        <p:txBody>
          <a:bodyPr>
            <a:spAutoFit/>
          </a:bodyPr>
          <a:lstStyle/>
          <a:p>
            <a:pPr>
              <a:spcBef>
                <a:spcPct val="50000"/>
              </a:spcBef>
            </a:pPr>
            <a:endParaRPr lang="en-US"/>
          </a:p>
        </p:txBody>
      </p:sp>
      <p:sp>
        <p:nvSpPr>
          <p:cNvPr id="155654" name="Text Box 6"/>
          <p:cNvSpPr txBox="1">
            <a:spLocks noChangeArrowheads="1"/>
          </p:cNvSpPr>
          <p:nvPr/>
        </p:nvSpPr>
        <p:spPr bwMode="auto">
          <a:xfrm>
            <a:off x="228600" y="2514600"/>
            <a:ext cx="8686800" cy="4247317"/>
          </a:xfrm>
          <a:prstGeom prst="rect">
            <a:avLst/>
          </a:prstGeom>
          <a:noFill/>
          <a:ln w="9525">
            <a:noFill/>
            <a:miter lim="800000"/>
            <a:headEnd/>
            <a:tailEnd/>
          </a:ln>
        </p:spPr>
        <p:txBody>
          <a:bodyPr>
            <a:spAutoFit/>
          </a:bodyPr>
          <a:lstStyle/>
          <a:p>
            <a:pPr algn="ctr">
              <a:spcBef>
                <a:spcPct val="50000"/>
              </a:spcBef>
            </a:pPr>
            <a:r>
              <a:rPr lang="en-US" sz="2700" b="1" dirty="0" smtClean="0">
                <a:latin typeface="Arial" pitchFamily="34" charset="0"/>
                <a:cs typeface="Arial" pitchFamily="34" charset="0"/>
              </a:rPr>
              <a:t>Vietnam </a:t>
            </a:r>
            <a:r>
              <a:rPr lang="en-US" sz="2700" b="1" dirty="0">
                <a:latin typeface="Arial" pitchFamily="34" charset="0"/>
                <a:cs typeface="Arial" pitchFamily="34" charset="0"/>
              </a:rPr>
              <a:t>has to deal with many foreign forces: Chinese, Japanese, French and American [the Vietnamese] lost a lot of blood, a lot of human lives, all in order to protect Vietnam,” but this is all in the past and the Vietnamese should not continue to hate or fight against any of Vietnam’s former enemies </a:t>
            </a:r>
            <a:r>
              <a:rPr lang="en-US" sz="2700" b="1" dirty="0" smtClean="0">
                <a:latin typeface="Arial" pitchFamily="34" charset="0"/>
                <a:cs typeface="Arial" pitchFamily="34" charset="0"/>
              </a:rPr>
              <a:t>.</a:t>
            </a:r>
            <a:r>
              <a:rPr lang="en-US" b="1" dirty="0" smtClean="0">
                <a:latin typeface="Arial" pitchFamily="34" charset="0"/>
                <a:cs typeface="Arial" pitchFamily="34" charset="0"/>
              </a:rPr>
              <a:t> </a:t>
            </a:r>
          </a:p>
          <a:p>
            <a:pPr algn="ctr">
              <a:spcBef>
                <a:spcPct val="50000"/>
              </a:spcBef>
            </a:pPr>
            <a:endParaRPr lang="en-US" b="1" dirty="0" smtClean="0">
              <a:latin typeface="Arial" pitchFamily="34" charset="0"/>
              <a:cs typeface="Arial" pitchFamily="34" charset="0"/>
            </a:endParaRPr>
          </a:p>
          <a:p>
            <a:pPr algn="ctr">
              <a:spcBef>
                <a:spcPct val="50000"/>
              </a:spcBef>
            </a:pPr>
            <a:r>
              <a:rPr lang="en-US" b="1" dirty="0" smtClean="0">
                <a:latin typeface="Arial" pitchFamily="34" charset="0"/>
                <a:cs typeface="Arial" pitchFamily="34" charset="0"/>
              </a:rPr>
              <a:t>(</a:t>
            </a:r>
            <a:r>
              <a:rPr lang="en-US" b="1" i="1" dirty="0" smtClean="0">
                <a:latin typeface="Arial" pitchFamily="34" charset="0"/>
                <a:cs typeface="Arial" pitchFamily="34" charset="0"/>
              </a:rPr>
              <a:t>Group Discussion</a:t>
            </a:r>
            <a:r>
              <a:rPr lang="en-US" b="1" dirty="0" smtClean="0">
                <a:latin typeface="Arial" pitchFamily="34" charset="0"/>
                <a:cs typeface="Arial" pitchFamily="34" charset="0"/>
              </a:rPr>
              <a:t>)</a:t>
            </a:r>
          </a:p>
          <a:p>
            <a:pPr algn="ctr">
              <a:spcBef>
                <a:spcPct val="50000"/>
              </a:spcBef>
            </a:pPr>
            <a:endParaRPr lang="en-US" dirty="0">
              <a:latin typeface="Times New Roman" pitchFamily="18" charset="0"/>
            </a:endParaRPr>
          </a:p>
        </p:txBody>
      </p:sp>
    </p:spTree>
  </p:cSld>
  <p:clrMapOvr>
    <a:masterClrMapping/>
  </p:clrMapOvr>
  <p:transition spd="slow" advTm="24643">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Religions and Forgiveness</a:t>
            </a:r>
            <a:endParaRPr lang="en-US" dirty="0"/>
          </a:p>
        </p:txBody>
      </p:sp>
      <p:sp>
        <p:nvSpPr>
          <p:cNvPr id="3" name="Content Placeholder 2"/>
          <p:cNvSpPr>
            <a:spLocks noGrp="1"/>
          </p:cNvSpPr>
          <p:nvPr>
            <p:ph idx="1"/>
          </p:nvPr>
        </p:nvSpPr>
        <p:spPr/>
        <p:txBody>
          <a:bodyPr/>
          <a:lstStyle/>
          <a:p>
            <a:r>
              <a:rPr lang="en-US" dirty="0" smtClean="0"/>
              <a:t>“Vietnamese people's tradition of forgiveness, I think, is also connected with religious beliefs and the popular religion in the country, which also encourage forgiveness and harmony.”</a:t>
            </a:r>
            <a:br>
              <a:rPr lang="en-US" dirty="0" smtClean="0"/>
            </a:br>
            <a:endParaRPr lang="en-US" dirty="0" smtClean="0"/>
          </a:p>
          <a:p>
            <a:pPr>
              <a:buNone/>
            </a:pPr>
            <a:r>
              <a:rPr lang="en-US" dirty="0" smtClean="0"/>
              <a:t>(Duong Ngoc Dung- Lecturer at VNU)</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Role of Economic Reforms</a:t>
            </a:r>
            <a:br>
              <a:rPr lang="en-US" dirty="0" smtClean="0"/>
            </a:br>
            <a:endParaRPr lang="en-US" dirty="0"/>
          </a:p>
        </p:txBody>
      </p:sp>
      <p:sp>
        <p:nvSpPr>
          <p:cNvPr id="3" name="Content Placeholder 2"/>
          <p:cNvSpPr>
            <a:spLocks noGrp="1"/>
          </p:cNvSpPr>
          <p:nvPr>
            <p:ph idx="1"/>
          </p:nvPr>
        </p:nvSpPr>
        <p:spPr/>
        <p:txBody>
          <a:bodyPr/>
          <a:lstStyle/>
          <a:p>
            <a:r>
              <a:rPr lang="en-US" dirty="0" smtClean="0"/>
              <a:t>“After the war, people didn’t have time to stop and grieve. Americans didn’t have to rebuild. They rebuilt their memories, performed upkeep to their memories and not their country. The Vietnamese just didn’t have the same time to dwell.”</a:t>
            </a:r>
          </a:p>
          <a:p>
            <a:pPr>
              <a:buNone/>
            </a:pPr>
            <a:r>
              <a:rPr lang="en-US" dirty="0" smtClean="0"/>
              <a:t> (Ha Minh Hong-  Dean of History Department-VNU)</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Of Inquiries</a:t>
            </a:r>
            <a:endParaRPr lang="en-US" dirty="0"/>
          </a:p>
        </p:txBody>
      </p:sp>
      <p:sp>
        <p:nvSpPr>
          <p:cNvPr id="3" name="Content Placeholder 2"/>
          <p:cNvSpPr>
            <a:spLocks noGrp="1"/>
          </p:cNvSpPr>
          <p:nvPr>
            <p:ph idx="1"/>
          </p:nvPr>
        </p:nvSpPr>
        <p:spPr/>
        <p:txBody>
          <a:bodyPr/>
          <a:lstStyle/>
          <a:p>
            <a:r>
              <a:rPr lang="en-US" dirty="0" smtClean="0"/>
              <a:t>Connected Inquiry</a:t>
            </a:r>
          </a:p>
          <a:p>
            <a:r>
              <a:rPr lang="en-US" dirty="0" smtClean="0"/>
              <a:t>Critical Inquiry</a:t>
            </a:r>
          </a:p>
          <a:p>
            <a:r>
              <a:rPr lang="en-US" dirty="0" smtClean="0"/>
              <a:t>Ethical Inquiry</a:t>
            </a:r>
          </a:p>
          <a:p>
            <a:r>
              <a:rPr lang="en-US" dirty="0" smtClean="0"/>
              <a:t>Reflective  Learning</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Students Reflections- Connected Inquiry</a:t>
            </a:r>
            <a:endParaRPr lang="en-US" dirty="0"/>
          </a:p>
        </p:txBody>
      </p:sp>
      <p:sp>
        <p:nvSpPr>
          <p:cNvPr id="3" name="Content Placeholder 2"/>
          <p:cNvSpPr>
            <a:spLocks noGrp="1"/>
          </p:cNvSpPr>
          <p:nvPr>
            <p:ph idx="1"/>
          </p:nvPr>
        </p:nvSpPr>
        <p:spPr>
          <a:xfrm>
            <a:off x="381000" y="1600200"/>
            <a:ext cx="8305800" cy="5029200"/>
          </a:xfrm>
        </p:spPr>
        <p:txBody>
          <a:bodyPr>
            <a:normAutofit lnSpcReduction="10000"/>
          </a:bodyPr>
          <a:lstStyle/>
          <a:p>
            <a:r>
              <a:rPr lang="en-US" dirty="0" smtClean="0"/>
              <a:t> Visit the Cu Chi Tunnel - </a:t>
            </a:r>
          </a:p>
          <a:p>
            <a:pPr>
              <a:buNone/>
            </a:pPr>
            <a:r>
              <a:rPr lang="en-US" sz="2800" i="1" dirty="0" smtClean="0"/>
              <a:t>	We went to the Cu Chi Liberation Zone last Friday to see the tunnels from the war.  Just seeing them was pretty incredible because they were so small, elaborate and extensive, but more incredible was the feeling I got walking in an amongst the bomb craters, guerilla traps and land mines displays while simultaneously trying to understand what it must have been like to be an American soldier and walk those same grounds without the sense of security that I possessed. </a:t>
            </a:r>
          </a:p>
          <a:p>
            <a:pPr>
              <a:buNone/>
            </a:pPr>
            <a:r>
              <a:rPr lang="en-US" sz="2800" i="1" dirty="0" smtClean="0"/>
              <a:t>( Student of Fall 2008)</a:t>
            </a:r>
            <a:endParaRPr 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Reflections after Cu Chi tunnel</a:t>
            </a:r>
            <a:endParaRPr lang="en-US" dirty="0"/>
          </a:p>
        </p:txBody>
      </p:sp>
      <p:sp>
        <p:nvSpPr>
          <p:cNvPr id="3" name="Content Placeholder 2"/>
          <p:cNvSpPr>
            <a:spLocks noGrp="1"/>
          </p:cNvSpPr>
          <p:nvPr>
            <p:ph idx="1"/>
          </p:nvPr>
        </p:nvSpPr>
        <p:spPr>
          <a:xfrm>
            <a:off x="152400" y="1219200"/>
            <a:ext cx="8763000" cy="5410200"/>
          </a:xfrm>
        </p:spPr>
        <p:txBody>
          <a:bodyPr>
            <a:normAutofit fontScale="85000" lnSpcReduction="20000"/>
          </a:bodyPr>
          <a:lstStyle/>
          <a:p>
            <a:r>
              <a:rPr lang="en-US" dirty="0" smtClean="0"/>
              <a:t>At the end of our tour our guide said to us something along the lines of “I am Vietnamese, you are American -and even though all of this exists, it is the past and we are friends.”</a:t>
            </a:r>
          </a:p>
          <a:p>
            <a:pPr>
              <a:buNone/>
            </a:pPr>
            <a:endParaRPr lang="en-US" dirty="0" smtClean="0"/>
          </a:p>
          <a:p>
            <a:r>
              <a:rPr lang="en-US" dirty="0" smtClean="0"/>
              <a:t>  At this point I realized that neither party enjoyed any advantages in this war, because it was war and there is nothing and can be nothing that is advantageous in war.  I also provided me with a greater appreciation for the short memory of the Vietnamese people and their forgiving nature because after having a war fought on their land only a few decades ago they have been able to embrace myself and other Americans and work toward developing a friendship with my country. </a:t>
            </a:r>
          </a:p>
          <a:p>
            <a:r>
              <a:rPr lang="en-US" dirty="0" smtClean="0"/>
              <a:t>(Students from Fall 2008)</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Center for Agent Orange Victims in </a:t>
            </a:r>
            <a:r>
              <a:rPr lang="en-US" dirty="0" err="1" smtClean="0"/>
              <a:t>Da</a:t>
            </a:r>
            <a:r>
              <a:rPr lang="en-US" dirty="0" smtClean="0"/>
              <a:t> Nang-  Critical Inquiry</a:t>
            </a:r>
            <a:endParaRPr lang="en-US" dirty="0"/>
          </a:p>
        </p:txBody>
      </p:sp>
      <p:sp>
        <p:nvSpPr>
          <p:cNvPr id="3" name="Content Placeholder 2"/>
          <p:cNvSpPr>
            <a:spLocks noGrp="1"/>
          </p:cNvSpPr>
          <p:nvPr>
            <p:ph idx="1"/>
          </p:nvPr>
        </p:nvSpPr>
        <p:spPr>
          <a:xfrm>
            <a:off x="0" y="1295400"/>
            <a:ext cx="9144000" cy="5562600"/>
          </a:xfrm>
        </p:spPr>
        <p:txBody>
          <a:bodyPr>
            <a:normAutofit/>
          </a:bodyPr>
          <a:lstStyle/>
          <a:p>
            <a:pPr>
              <a:buNone/>
            </a:pPr>
            <a:endParaRPr lang="en-US" dirty="0" smtClean="0"/>
          </a:p>
          <a:p>
            <a:r>
              <a:rPr lang="en-US" dirty="0" smtClean="0"/>
              <a:t>I want to focus on an incredible experience we had today at the Agent Orange Center in </a:t>
            </a:r>
            <a:r>
              <a:rPr lang="en-US" dirty="0" err="1" smtClean="0"/>
              <a:t>Danang</a:t>
            </a:r>
            <a:r>
              <a:rPr lang="en-US" dirty="0" smtClean="0"/>
              <a:t>. </a:t>
            </a:r>
            <a:r>
              <a:rPr lang="en-US" dirty="0" err="1" smtClean="0"/>
              <a:t>Danang</a:t>
            </a:r>
            <a:r>
              <a:rPr lang="en-US" dirty="0" smtClean="0"/>
              <a:t> has been disastrously affected by the Agent Orange chemical Americans sprayed over the area during the Vietnam War. The lasting affects have been catastrophic, causing birth defects in children to this day. I was very scared to see the affected children because I didn’t know what to expect. </a:t>
            </a:r>
          </a:p>
          <a:p>
            <a:pPr>
              <a:buNone/>
            </a:pPr>
            <a:r>
              <a:rPr lang="en-US" dirty="0" smtClean="0"/>
              <a:t>(Student of Spring 2010)</a:t>
            </a:r>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Center for Agent Orange Victims in </a:t>
            </a:r>
            <a:r>
              <a:rPr lang="en-US" dirty="0" err="1" smtClean="0"/>
              <a:t>Da</a:t>
            </a:r>
            <a:r>
              <a:rPr lang="en-US" dirty="0" smtClean="0"/>
              <a:t> Nang- Critical Inquiry</a:t>
            </a:r>
            <a:endParaRPr lang="en-US" dirty="0"/>
          </a:p>
        </p:txBody>
      </p:sp>
      <p:sp>
        <p:nvSpPr>
          <p:cNvPr id="3" name="Content Placeholder 2"/>
          <p:cNvSpPr>
            <a:spLocks noGrp="1"/>
          </p:cNvSpPr>
          <p:nvPr>
            <p:ph idx="1"/>
          </p:nvPr>
        </p:nvSpPr>
        <p:spPr>
          <a:xfrm>
            <a:off x="152400" y="1524000"/>
            <a:ext cx="8839200" cy="5105400"/>
          </a:xfrm>
        </p:spPr>
        <p:txBody>
          <a:bodyPr>
            <a:normAutofit/>
          </a:bodyPr>
          <a:lstStyle/>
          <a:p>
            <a:r>
              <a:rPr lang="en-US" dirty="0" smtClean="0"/>
              <a:t>My anxiety was erased the second I arrived at the center. The kids were all standing at the gate waiting to welcome us. They wanted to touch our hands and faces and hug us. They were so excited! We gave them little cookies and crackers, and take pictures. They loved to see the pictures of themselves! The kids prepared a dance and a fashion show for us, and they were laughing and clapping the whole time</a:t>
            </a:r>
          </a:p>
          <a:p>
            <a:pPr>
              <a:buNone/>
            </a:pPr>
            <a:r>
              <a:rPr lang="en-US" dirty="0" smtClean="0"/>
              <a:t>(Students from Spring 2010)</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Starting with a simple question</a:t>
            </a:r>
            <a:endParaRPr lang="en-US" b="1" dirty="0"/>
          </a:p>
        </p:txBody>
      </p:sp>
      <p:sp>
        <p:nvSpPr>
          <p:cNvPr id="3" name="Content Placeholder 2"/>
          <p:cNvSpPr>
            <a:spLocks noGrp="1"/>
          </p:cNvSpPr>
          <p:nvPr>
            <p:ph idx="1"/>
          </p:nvPr>
        </p:nvSpPr>
        <p:spPr/>
        <p:txBody>
          <a:bodyPr/>
          <a:lstStyle/>
          <a:p>
            <a:r>
              <a:rPr lang="en-US" dirty="0" smtClean="0">
                <a:latin typeface="Arial" pitchFamily="34" charset="0"/>
                <a:cs typeface="Arial" pitchFamily="34" charset="0"/>
              </a:rPr>
              <a:t>How is the American- Vietnam War being taught for undergraduate American in Vietnam?</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Issue of a sensitive subject</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Center for Agent Orange Victims in </a:t>
            </a:r>
            <a:r>
              <a:rPr lang="en-US" dirty="0" err="1" smtClean="0"/>
              <a:t>Da</a:t>
            </a:r>
            <a:r>
              <a:rPr lang="en-US" dirty="0" smtClean="0"/>
              <a:t> Nang- Reflective Learning</a:t>
            </a:r>
            <a:endParaRPr lang="en-US" dirty="0"/>
          </a:p>
        </p:txBody>
      </p:sp>
      <p:sp>
        <p:nvSpPr>
          <p:cNvPr id="3" name="Content Placeholder 2"/>
          <p:cNvSpPr>
            <a:spLocks noGrp="1"/>
          </p:cNvSpPr>
          <p:nvPr>
            <p:ph idx="1"/>
          </p:nvPr>
        </p:nvSpPr>
        <p:spPr>
          <a:xfrm>
            <a:off x="152400" y="1600200"/>
            <a:ext cx="8534400" cy="5105400"/>
          </a:xfrm>
        </p:spPr>
        <p:txBody>
          <a:bodyPr>
            <a:normAutofit fontScale="85000" lnSpcReduction="10000"/>
          </a:bodyPr>
          <a:lstStyle/>
          <a:p>
            <a:r>
              <a:rPr lang="en-US" dirty="0" smtClean="0"/>
              <a:t>There was so much joy in the room, it was impossible not to laugh and smile with the kids. Then we got to sing a song for them, and we all danced together! One of the boys knew how to break-dance and spin on his head. It was so fun to be with them and such an incredible experience. It is through these experiences that I learn how other people live, and also the tenacity and optimism of the Vietnamese people. They are always choosing to look forwards instead of backwards. This was one of the most extraordinary experiences of my life. I only wish I could spend more time with the kids.</a:t>
            </a:r>
          </a:p>
          <a:p>
            <a:pPr>
              <a:buNone/>
            </a:pPr>
            <a:r>
              <a:rPr lang="en-US" dirty="0" smtClean="0"/>
              <a:t>    (Students from Spring 2010)</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914400"/>
          </a:xfrm>
        </p:spPr>
        <p:txBody>
          <a:bodyPr>
            <a:normAutofit fontScale="90000"/>
          </a:bodyPr>
          <a:lstStyle/>
          <a:p>
            <a:r>
              <a:rPr lang="en-US" dirty="0" smtClean="0"/>
              <a:t>War Remnants Museum - Ethical Inquiry</a:t>
            </a:r>
            <a:endParaRPr lang="en-US" dirty="0"/>
          </a:p>
        </p:txBody>
      </p:sp>
      <p:sp>
        <p:nvSpPr>
          <p:cNvPr id="3" name="Content Placeholder 2"/>
          <p:cNvSpPr>
            <a:spLocks noGrp="1"/>
          </p:cNvSpPr>
          <p:nvPr>
            <p:ph idx="1"/>
          </p:nvPr>
        </p:nvSpPr>
        <p:spPr>
          <a:xfrm>
            <a:off x="228600" y="990600"/>
            <a:ext cx="8686800" cy="5638800"/>
          </a:xfrm>
        </p:spPr>
        <p:txBody>
          <a:bodyPr>
            <a:normAutofit fontScale="77500" lnSpcReduction="20000"/>
          </a:bodyPr>
          <a:lstStyle/>
          <a:p>
            <a:r>
              <a:rPr lang="en-US" dirty="0" smtClean="0"/>
              <a:t>To the War Remnants Museum, then, the crimes that are most significant are the ones that are still occurring.</a:t>
            </a:r>
          </a:p>
          <a:p>
            <a:pPr>
              <a:buNone/>
            </a:pPr>
            <a:endParaRPr lang="en-US" dirty="0" smtClean="0"/>
          </a:p>
          <a:p>
            <a:r>
              <a:rPr lang="en-US" dirty="0" smtClean="0"/>
              <a:t>I think the argument of modern responsibility has some merit. It is not as though landmines and dioxin appeared in the country by accident. This is a difficult thing for Americans to hear, especially people who do not mind war. The charge is that I and my current government are responsible for actions we did not commit. This charge does not sit well with the "individual responsibility is the </a:t>
            </a:r>
            <a:r>
              <a:rPr lang="en-US" i="1" dirty="0" smtClean="0"/>
              <a:t>only</a:t>
            </a:r>
            <a:r>
              <a:rPr lang="en-US" dirty="0" smtClean="0"/>
              <a:t> responsibility" crowd, especially if it makes allowances for acts of war. But my generation and I already deal with the ethical sins and problems of older generations - institutional racism, say. To reject responsibility for a specific ethical charge such as this one misrepresents what it means to have a moral code in a world that we inherit.</a:t>
            </a:r>
          </a:p>
          <a:p>
            <a:pPr>
              <a:buNone/>
            </a:pPr>
            <a:r>
              <a:rPr lang="en-US" dirty="0" smtClean="0"/>
              <a:t>(Students from Spring 2009)</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001000" cy="715962"/>
          </a:xfrm>
        </p:spPr>
        <p:txBody>
          <a:bodyPr>
            <a:normAutofit fontScale="90000"/>
          </a:bodyPr>
          <a:lstStyle/>
          <a:p>
            <a:r>
              <a:rPr lang="en-US" dirty="0" smtClean="0"/>
              <a:t>Ethical Response</a:t>
            </a:r>
            <a:endParaRPr lang="en-US" dirty="0"/>
          </a:p>
        </p:txBody>
      </p:sp>
      <p:sp>
        <p:nvSpPr>
          <p:cNvPr id="3" name="Content Placeholder 2"/>
          <p:cNvSpPr>
            <a:spLocks noGrp="1"/>
          </p:cNvSpPr>
          <p:nvPr>
            <p:ph idx="1"/>
          </p:nvPr>
        </p:nvSpPr>
        <p:spPr>
          <a:xfrm>
            <a:off x="152400" y="1066800"/>
            <a:ext cx="8839200" cy="5791200"/>
          </a:xfrm>
        </p:spPr>
        <p:txBody>
          <a:bodyPr>
            <a:normAutofit fontScale="92500"/>
          </a:bodyPr>
          <a:lstStyle/>
          <a:p>
            <a:r>
              <a:rPr lang="en-US" dirty="0" smtClean="0"/>
              <a:t>To deny responsibility for the legacy of my country also implies that my own sense of self as an American couldn't survive the knowledge that people with American values - my values - often do evil things. </a:t>
            </a:r>
          </a:p>
          <a:p>
            <a:r>
              <a:rPr lang="en-US" dirty="0" smtClean="0"/>
              <a:t>If I am to be proud of my citizenship and my heritage - which I fiercely am - then I must also acknowledge that my citizenship comes with a history and prior responsibilities over which I have limited control. This does not negate my understanding of individual responsibility, however. It simply expands the obligation I have as an American to live ethically.</a:t>
            </a:r>
          </a:p>
          <a:p>
            <a:pPr>
              <a:buNone/>
            </a:pPr>
            <a:r>
              <a:rPr lang="en-US" dirty="0" smtClean="0"/>
              <a:t>(Students from Fall 2009)</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Reflective Leaning</a:t>
            </a:r>
            <a:endParaRPr lang="en-US" dirty="0"/>
          </a:p>
        </p:txBody>
      </p:sp>
      <p:sp>
        <p:nvSpPr>
          <p:cNvPr id="3" name="Content Placeholder 2"/>
          <p:cNvSpPr>
            <a:spLocks noGrp="1"/>
          </p:cNvSpPr>
          <p:nvPr>
            <p:ph idx="1"/>
          </p:nvPr>
        </p:nvSpPr>
        <p:spPr>
          <a:xfrm>
            <a:off x="0" y="990600"/>
            <a:ext cx="8991600" cy="5867400"/>
          </a:xfrm>
        </p:spPr>
        <p:txBody>
          <a:bodyPr>
            <a:normAutofit/>
          </a:bodyPr>
          <a:lstStyle/>
          <a:p>
            <a:r>
              <a:rPr lang="en-US" dirty="0" smtClean="0"/>
              <a:t>In the end, the war had two sides, and it is not easy to entirely sort out blame. I am deeply saddened by any negative actions inflicted on behalf of my country on the beautiful country of Viet Nam. However, I am part of a new generation. The war was not my war, but it is part of my history. I have made the choice to learn this history and to learn from </a:t>
            </a:r>
            <a:r>
              <a:rPr lang="en-US" dirty="0" smtClean="0"/>
              <a:t>it, </a:t>
            </a:r>
            <a:r>
              <a:rPr lang="en-US" dirty="0" smtClean="0"/>
              <a:t>I can either become consumed by it or work toward making sure it doesn’t happen again. </a:t>
            </a:r>
          </a:p>
          <a:p>
            <a:pPr>
              <a:buNone/>
            </a:pPr>
            <a:r>
              <a:rPr lang="en-US" dirty="0" smtClean="0"/>
              <a:t>  ( Students from Spring 2010</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The Vietnamese have a saying, “more friends, less enemies.” They have seen more than their share of war and tumult, yet they are a people that yearns only for peace. Given the choice of dwelling on a painful past and moving toward a peaceful, productive future, the answer seems pretty clear. I only hope that Americans can come to some semblance of peace as a people in regard to the Viet Nam-American War. </a:t>
            </a:r>
          </a:p>
          <a:p>
            <a:endParaRPr lang="en-US" dirty="0"/>
          </a:p>
        </p:txBody>
      </p:sp>
      <p:sp>
        <p:nvSpPr>
          <p:cNvPr id="4" name="Rectangle 3"/>
          <p:cNvSpPr/>
          <p:nvPr/>
        </p:nvSpPr>
        <p:spPr>
          <a:xfrm>
            <a:off x="1676400" y="457200"/>
            <a:ext cx="4800599" cy="707886"/>
          </a:xfrm>
          <a:prstGeom prst="rect">
            <a:avLst/>
          </a:prstGeom>
        </p:spPr>
        <p:txBody>
          <a:bodyPr wrap="square">
            <a:spAutoFit/>
          </a:bodyPr>
          <a:lstStyle/>
          <a:p>
            <a:r>
              <a:rPr lang="en-US" sz="4000" dirty="0" smtClean="0"/>
              <a:t>	Positive Outlook</a:t>
            </a:r>
            <a:endParaRPr lang="en-US" sz="4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0" y="1295400"/>
            <a:ext cx="8915400" cy="5562600"/>
          </a:xfrm>
        </p:spPr>
        <p:txBody>
          <a:bodyPr>
            <a:normAutofit lnSpcReduction="10000"/>
          </a:bodyPr>
          <a:lstStyle/>
          <a:p>
            <a:r>
              <a:rPr lang="en-US" dirty="0" smtClean="0"/>
              <a:t>By coming to Viet Nam, I believe that I have taken the first symbolic step in this healing process. Personally, I have gained so much understanding of a tough historical and emotional situation and have acquired a new drive to further international relations and friendship. I have learned many things in the past few months, but this understanding and the resulting inspiration have been arguably the most valuable things I have gained from my time here</a:t>
            </a:r>
            <a:r>
              <a:rPr lang="en-US" b="1" dirty="0" smtClean="0"/>
              <a:t>. I will now go forth and wholeheartedly work for friendship. </a:t>
            </a:r>
          </a:p>
          <a:p>
            <a:pPr>
              <a:buNone/>
            </a:pPr>
            <a:r>
              <a:rPr lang="en-US" dirty="0" smtClean="0"/>
              <a:t>    (Students from Spring 2010)</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Students Interests</a:t>
            </a:r>
            <a:endParaRPr lang="en-US" b="1" dirty="0"/>
          </a:p>
        </p:txBody>
      </p:sp>
      <p:sp>
        <p:nvSpPr>
          <p:cNvPr id="3" name="Content Placeholder 2"/>
          <p:cNvSpPr>
            <a:spLocks noGrp="1"/>
          </p:cNvSpPr>
          <p:nvPr>
            <p:ph idx="1"/>
          </p:nvPr>
        </p:nvSpPr>
        <p:spPr/>
        <p:txBody>
          <a:bodyPr>
            <a:normAutofit/>
          </a:bodyPr>
          <a:lstStyle/>
          <a:p>
            <a:pPr>
              <a:buNone/>
            </a:pPr>
            <a:r>
              <a:rPr lang="en-US" dirty="0" smtClean="0"/>
              <a:t>Students Background</a:t>
            </a:r>
          </a:p>
          <a:p>
            <a:r>
              <a:rPr lang="en-US" dirty="0" smtClean="0"/>
              <a:t>Mix Levels of Knowledge about Vietnam</a:t>
            </a:r>
          </a:p>
          <a:p>
            <a:r>
              <a:rPr lang="en-US" dirty="0" smtClean="0"/>
              <a:t>Coming from different majors and interests </a:t>
            </a:r>
          </a:p>
          <a:p>
            <a:r>
              <a:rPr lang="en-US" dirty="0" smtClean="0"/>
              <a:t>Students Interests about the Conflicts:</a:t>
            </a:r>
          </a:p>
          <a:p>
            <a:pPr>
              <a:buNone/>
            </a:pPr>
            <a:r>
              <a:rPr lang="en-US" dirty="0" smtClean="0"/>
              <a:t>How do Vietnamese people view about the Vietnam War?</a:t>
            </a:r>
          </a:p>
          <a:p>
            <a:pPr>
              <a:buNone/>
            </a:pP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Main Objectives</a:t>
            </a:r>
            <a:endParaRPr lang="en-US" b="1" dirty="0"/>
          </a:p>
        </p:txBody>
      </p:sp>
      <p:sp>
        <p:nvSpPr>
          <p:cNvPr id="3" name="Content Placeholder 2"/>
          <p:cNvSpPr>
            <a:spLocks noGrp="1"/>
          </p:cNvSpPr>
          <p:nvPr>
            <p:ph idx="1"/>
          </p:nvPr>
        </p:nvSpPr>
        <p:spPr/>
        <p:txBody>
          <a:bodyPr/>
          <a:lstStyle/>
          <a:p>
            <a:r>
              <a:rPr lang="en-US" dirty="0" smtClean="0"/>
              <a:t>To spur critical and reflective thinking</a:t>
            </a:r>
          </a:p>
          <a:p>
            <a:endParaRPr lang="en-US" dirty="0" smtClean="0"/>
          </a:p>
          <a:p>
            <a:r>
              <a:rPr lang="en-US" dirty="0" smtClean="0"/>
              <a:t>To foster broader understanding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b="1" dirty="0" smtClean="0"/>
              <a:t>Methodology</a:t>
            </a:r>
            <a:endParaRPr lang="en-US" b="1" dirty="0"/>
          </a:p>
        </p:txBody>
      </p:sp>
      <p:sp>
        <p:nvSpPr>
          <p:cNvPr id="3" name="Content Placeholder 2"/>
          <p:cNvSpPr>
            <a:spLocks noGrp="1"/>
          </p:cNvSpPr>
          <p:nvPr>
            <p:ph idx="1"/>
          </p:nvPr>
        </p:nvSpPr>
        <p:spPr>
          <a:xfrm>
            <a:off x="152400" y="990600"/>
            <a:ext cx="8839200" cy="5715000"/>
          </a:xfrm>
        </p:spPr>
        <p:txBody>
          <a:bodyPr>
            <a:normAutofit/>
          </a:bodyPr>
          <a:lstStyle/>
          <a:p>
            <a:r>
              <a:rPr lang="en-US" dirty="0" smtClean="0"/>
              <a:t>Known vs. Unknown Knowledge</a:t>
            </a:r>
          </a:p>
          <a:p>
            <a:r>
              <a:rPr lang="en-US" dirty="0" smtClean="0"/>
              <a:t>Lectures and Group Discussions: Selected Readings, Documentary films, video clips</a:t>
            </a:r>
          </a:p>
          <a:p>
            <a:r>
              <a:rPr lang="en-US" dirty="0" smtClean="0"/>
              <a:t>Expand Local Contact Zones: </a:t>
            </a:r>
            <a:r>
              <a:rPr lang="en-US" dirty="0" err="1" smtClean="0"/>
              <a:t>homestay</a:t>
            </a:r>
            <a:r>
              <a:rPr lang="en-US" dirty="0" smtClean="0"/>
              <a:t> experience, student volunteers, local residents…</a:t>
            </a:r>
          </a:p>
          <a:p>
            <a:r>
              <a:rPr lang="en-US" dirty="0" smtClean="0"/>
              <a:t>Structured field visits and site workshops: War   Remnants Museums, Cu Chi Tunnel, Center for</a:t>
            </a:r>
          </a:p>
          <a:p>
            <a:pPr>
              <a:buNone/>
            </a:pPr>
            <a:r>
              <a:rPr lang="en-US" dirty="0" smtClean="0"/>
              <a:t>        Agent Orange Victims in </a:t>
            </a:r>
            <a:r>
              <a:rPr lang="en-US" dirty="0" err="1" smtClean="0"/>
              <a:t>Da</a:t>
            </a:r>
            <a:r>
              <a:rPr lang="en-US" dirty="0" smtClean="0"/>
              <a:t> </a:t>
            </a:r>
            <a:r>
              <a:rPr lang="en-US" dirty="0" err="1" smtClean="0"/>
              <a:t>nang</a:t>
            </a:r>
            <a:endParaRPr lang="en-US" dirty="0" smtClean="0"/>
          </a:p>
          <a:p>
            <a:r>
              <a:rPr lang="en-US" dirty="0" smtClean="0"/>
              <a:t>Writing journals and reflective essays</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1026"/>
          <p:cNvSpPr>
            <a:spLocks noGrp="1" noChangeArrowheads="1"/>
          </p:cNvSpPr>
          <p:nvPr>
            <p:ph type="title"/>
          </p:nvPr>
        </p:nvSpPr>
        <p:spPr>
          <a:xfrm>
            <a:off x="0" y="0"/>
            <a:ext cx="9144000" cy="1295400"/>
          </a:xfrm>
        </p:spPr>
        <p:txBody>
          <a:bodyPr>
            <a:normAutofit/>
          </a:bodyPr>
          <a:lstStyle/>
          <a:p>
            <a:r>
              <a:rPr lang="en-US" sz="4000" dirty="0" smtClean="0">
                <a:effectLst>
                  <a:outerShdw blurRad="38100" dist="38100" dir="2700000" algn="tl">
                    <a:srgbClr val="000000"/>
                  </a:outerShdw>
                </a:effectLst>
                <a:latin typeface="Arial" pitchFamily="34" charset="0"/>
                <a:cs typeface="Arial" pitchFamily="34" charset="0"/>
              </a:rPr>
              <a:t>A WAR BY ANY OTHER NAME</a:t>
            </a:r>
            <a:endParaRPr lang="en-US" sz="4000" dirty="0">
              <a:latin typeface="Arial" pitchFamily="34" charset="0"/>
              <a:cs typeface="Arial" pitchFamily="34" charset="0"/>
            </a:endParaRPr>
          </a:p>
        </p:txBody>
      </p:sp>
      <p:sp>
        <p:nvSpPr>
          <p:cNvPr id="140291" name="Rectangle 1027"/>
          <p:cNvSpPr>
            <a:spLocks noGrp="1" noChangeArrowheads="1"/>
          </p:cNvSpPr>
          <p:nvPr>
            <p:ph type="body" idx="1"/>
          </p:nvPr>
        </p:nvSpPr>
        <p:spPr>
          <a:xfrm>
            <a:off x="381000" y="1371600"/>
            <a:ext cx="8382000" cy="5257800"/>
          </a:xfrm>
        </p:spPr>
        <p:txBody>
          <a:bodyPr/>
          <a:lstStyle/>
          <a:p>
            <a:pPr>
              <a:lnSpc>
                <a:spcPct val="90000"/>
              </a:lnSpc>
            </a:pPr>
            <a:r>
              <a:rPr lang="en-US" sz="4800" dirty="0">
                <a:latin typeface="Arial" pitchFamily="34" charset="0"/>
                <a:cs typeface="Arial" pitchFamily="34" charset="0"/>
              </a:rPr>
              <a:t>Second Indochina War</a:t>
            </a:r>
          </a:p>
          <a:p>
            <a:pPr>
              <a:lnSpc>
                <a:spcPct val="90000"/>
              </a:lnSpc>
            </a:pPr>
            <a:r>
              <a:rPr lang="en-US" sz="4800" dirty="0">
                <a:latin typeface="Arial" pitchFamily="34" charset="0"/>
                <a:cs typeface="Arial" pitchFamily="34" charset="0"/>
              </a:rPr>
              <a:t>Vietnam War</a:t>
            </a:r>
          </a:p>
          <a:p>
            <a:pPr>
              <a:lnSpc>
                <a:spcPct val="90000"/>
              </a:lnSpc>
            </a:pPr>
            <a:r>
              <a:rPr lang="en-US" sz="4800" dirty="0">
                <a:latin typeface="Arial" pitchFamily="34" charset="0"/>
                <a:cs typeface="Arial" pitchFamily="34" charset="0"/>
              </a:rPr>
              <a:t>A Civil War</a:t>
            </a:r>
          </a:p>
          <a:p>
            <a:pPr>
              <a:lnSpc>
                <a:spcPct val="90000"/>
              </a:lnSpc>
            </a:pPr>
            <a:r>
              <a:rPr lang="en-US" sz="4800" dirty="0" err="1">
                <a:latin typeface="Arial" pitchFamily="34" charset="0"/>
                <a:cs typeface="Arial" pitchFamily="34" charset="0"/>
              </a:rPr>
              <a:t>Cuộc</a:t>
            </a:r>
            <a:r>
              <a:rPr lang="en-US" sz="4800" dirty="0">
                <a:latin typeface="Arial" pitchFamily="34" charset="0"/>
                <a:cs typeface="Arial" pitchFamily="34" charset="0"/>
              </a:rPr>
              <a:t> </a:t>
            </a:r>
            <a:r>
              <a:rPr lang="en-US" sz="4800" dirty="0" err="1" smtClean="0">
                <a:latin typeface="Arial" pitchFamily="34" charset="0"/>
                <a:cs typeface="Arial" pitchFamily="34" charset="0"/>
              </a:rPr>
              <a:t>Kháng</a:t>
            </a:r>
            <a:r>
              <a:rPr lang="en-US" sz="4800" dirty="0" smtClean="0">
                <a:latin typeface="Arial" pitchFamily="34" charset="0"/>
                <a:cs typeface="Arial" pitchFamily="34" charset="0"/>
              </a:rPr>
              <a:t> </a:t>
            </a:r>
            <a:r>
              <a:rPr lang="en-US" sz="4800" dirty="0" err="1">
                <a:latin typeface="Arial" pitchFamily="34" charset="0"/>
                <a:cs typeface="Arial" pitchFamily="34" charset="0"/>
              </a:rPr>
              <a:t>Chiến</a:t>
            </a:r>
            <a:r>
              <a:rPr lang="en-US" sz="4800" dirty="0">
                <a:latin typeface="Arial" pitchFamily="34" charset="0"/>
                <a:cs typeface="Arial" pitchFamily="34" charset="0"/>
              </a:rPr>
              <a:t>--Resistance </a:t>
            </a:r>
            <a:r>
              <a:rPr lang="en-US" sz="4800" dirty="0" smtClean="0">
                <a:latin typeface="Arial" pitchFamily="34" charset="0"/>
                <a:cs typeface="Arial" pitchFamily="34" charset="0"/>
              </a:rPr>
              <a:t>War </a:t>
            </a:r>
            <a:r>
              <a:rPr lang="en-US" sz="4000" dirty="0" smtClean="0">
                <a:latin typeface="Arial" pitchFamily="34" charset="0"/>
                <a:cs typeface="Arial" pitchFamily="34" charset="0"/>
              </a:rPr>
              <a:t>OR AMERICAN WAR</a:t>
            </a:r>
            <a:endParaRPr lang="en-US" sz="2800" dirty="0">
              <a:latin typeface="Arial" pitchFamily="34" charset="0"/>
              <a:cs typeface="Arial" pitchFamily="34" charset="0"/>
            </a:endParaRPr>
          </a:p>
        </p:txBody>
      </p:sp>
    </p:spTree>
  </p:cSld>
  <p:clrMapOvr>
    <a:masterClrMapping/>
  </p:clrMapOvr>
  <p:transition spd="slow" advTm="270557">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 and Films</a:t>
            </a:r>
            <a:endParaRPr lang="en-US" dirty="0"/>
          </a:p>
        </p:txBody>
      </p:sp>
      <p:sp>
        <p:nvSpPr>
          <p:cNvPr id="3" name="Content Placeholder 2"/>
          <p:cNvSpPr>
            <a:spLocks noGrp="1"/>
          </p:cNvSpPr>
          <p:nvPr>
            <p:ph idx="1"/>
          </p:nvPr>
        </p:nvSpPr>
        <p:spPr>
          <a:xfrm>
            <a:off x="228600" y="1219200"/>
            <a:ext cx="8458200" cy="4906963"/>
          </a:xfrm>
        </p:spPr>
        <p:txBody>
          <a:bodyPr/>
          <a:lstStyle/>
          <a:p>
            <a:r>
              <a:rPr lang="en-US" dirty="0" smtClean="0"/>
              <a:t>Books written by Taylor, </a:t>
            </a:r>
            <a:r>
              <a:rPr lang="en-US" dirty="0" err="1" smtClean="0"/>
              <a:t>Sar</a:t>
            </a:r>
            <a:r>
              <a:rPr lang="en-US" dirty="0" smtClean="0"/>
              <a:t> </a:t>
            </a:r>
            <a:r>
              <a:rPr lang="en-US" dirty="0" err="1" smtClean="0"/>
              <a:t>Desai,Karnow</a:t>
            </a:r>
            <a:r>
              <a:rPr lang="en-US" dirty="0" smtClean="0"/>
              <a:t> &amp; Nguyen </a:t>
            </a:r>
            <a:r>
              <a:rPr lang="en-US" dirty="0" err="1" smtClean="0"/>
              <a:t>Khac</a:t>
            </a:r>
            <a:r>
              <a:rPr lang="en-US" dirty="0" smtClean="0"/>
              <a:t> </a:t>
            </a:r>
            <a:r>
              <a:rPr lang="en-US" dirty="0" err="1" smtClean="0"/>
              <a:t>Vien</a:t>
            </a:r>
            <a:r>
              <a:rPr lang="en-US" dirty="0" smtClean="0"/>
              <a:t>…</a:t>
            </a:r>
          </a:p>
          <a:p>
            <a:r>
              <a:rPr lang="en-US" dirty="0" smtClean="0"/>
              <a:t>Documentary film: </a:t>
            </a:r>
            <a:r>
              <a:rPr lang="en-US" i="1" dirty="0" smtClean="0"/>
              <a:t>The Fog of War: Eleven Lessons from the Life of Robert </a:t>
            </a:r>
            <a:r>
              <a:rPr lang="en-US" i="1" dirty="0" err="1" smtClean="0"/>
              <a:t>MacNamara</a:t>
            </a:r>
            <a:endParaRPr lang="en-US" i="1" dirty="0" smtClean="0"/>
          </a:p>
          <a:p>
            <a:r>
              <a:rPr lang="en-US" dirty="0" smtClean="0"/>
              <a:t>Features Films: </a:t>
            </a:r>
            <a:r>
              <a:rPr lang="en-US" i="1" dirty="0" smtClean="0"/>
              <a:t>Quite American, Indochina,</a:t>
            </a:r>
          </a:p>
          <a:p>
            <a:pPr>
              <a:buNone/>
            </a:pPr>
            <a:r>
              <a:rPr lang="en-US" i="1" dirty="0" smtClean="0"/>
              <a:t>    the </a:t>
            </a:r>
            <a:r>
              <a:rPr lang="en-US" i="1" dirty="0" err="1" smtClean="0"/>
              <a:t>Hadong</a:t>
            </a:r>
            <a:r>
              <a:rPr lang="en-US" i="1" dirty="0" smtClean="0"/>
              <a:t> Silk…</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Warfare</a:t>
            </a:r>
            <a:endParaRPr lang="en-US" dirty="0"/>
          </a:p>
        </p:txBody>
      </p:sp>
      <p:sp>
        <p:nvSpPr>
          <p:cNvPr id="3" name="Content Placeholder 2"/>
          <p:cNvSpPr>
            <a:spLocks noGrp="1"/>
          </p:cNvSpPr>
          <p:nvPr>
            <p:ph idx="1"/>
          </p:nvPr>
        </p:nvSpPr>
        <p:spPr/>
        <p:txBody>
          <a:bodyPr/>
          <a:lstStyle/>
          <a:p>
            <a:r>
              <a:rPr lang="en-US" dirty="0" smtClean="0"/>
              <a:t>“A thousand years of conflict – against China, France, Japan, the United States, Cambodia, and among one another – is what made the Vietnamese who they are,”</a:t>
            </a:r>
            <a:br>
              <a:rPr lang="en-US" dirty="0" smtClean="0"/>
            </a:br>
            <a:r>
              <a:rPr lang="en-US" dirty="0" smtClean="0"/>
              <a:t>-David Lamb (2002)</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0" y="0"/>
            <a:ext cx="9144000" cy="1752600"/>
          </a:xfrm>
        </p:spPr>
        <p:txBody>
          <a:bodyPr>
            <a:normAutofit/>
          </a:bodyPr>
          <a:lstStyle/>
          <a:p>
            <a:r>
              <a:rPr lang="en-US" sz="4000" dirty="0">
                <a:solidFill>
                  <a:schemeClr val="tx1"/>
                </a:solidFill>
                <a:effectLst>
                  <a:outerShdw blurRad="38100" dist="38100" dir="2700000" algn="tl">
                    <a:srgbClr val="FFFFFF"/>
                  </a:outerShdw>
                </a:effectLst>
                <a:latin typeface="Arial" pitchFamily="34" charset="0"/>
                <a:cs typeface="Arial" pitchFamily="34" charset="0"/>
              </a:rPr>
              <a:t>WHY AMERICA </a:t>
            </a:r>
            <a:r>
              <a:rPr lang="en-US" sz="4000" dirty="0" smtClean="0">
                <a:solidFill>
                  <a:schemeClr val="tx1"/>
                </a:solidFill>
                <a:effectLst>
                  <a:outerShdw blurRad="38100" dist="38100" dir="2700000" algn="tl">
                    <a:srgbClr val="FFFFFF"/>
                  </a:outerShdw>
                </a:effectLst>
                <a:latin typeface="Arial" pitchFamily="34" charset="0"/>
                <a:cs typeface="Arial" pitchFamily="34" charset="0"/>
              </a:rPr>
              <a:t>INVOLVED IN VIETNAM?</a:t>
            </a:r>
            <a:endParaRPr lang="en-US" sz="4000" dirty="0">
              <a:solidFill>
                <a:srgbClr val="E4DE1D"/>
              </a:solidFill>
              <a:effectLst>
                <a:outerShdw blurRad="38100" dist="38100" dir="2700000" algn="tl">
                  <a:srgbClr val="000000"/>
                </a:outerShdw>
              </a:effectLst>
              <a:latin typeface="Arial" pitchFamily="34" charset="0"/>
              <a:cs typeface="Arial" pitchFamily="34" charset="0"/>
            </a:endParaRPr>
          </a:p>
        </p:txBody>
      </p:sp>
      <p:sp>
        <p:nvSpPr>
          <p:cNvPr id="142339" name="Rectangle 3"/>
          <p:cNvSpPr>
            <a:spLocks noGrp="1" noChangeArrowheads="1"/>
          </p:cNvSpPr>
          <p:nvPr>
            <p:ph type="body" idx="1"/>
          </p:nvPr>
        </p:nvSpPr>
        <p:spPr>
          <a:xfrm>
            <a:off x="228600" y="1981200"/>
            <a:ext cx="8610600" cy="4876800"/>
          </a:xfrm>
        </p:spPr>
        <p:txBody>
          <a:bodyPr/>
          <a:lstStyle/>
          <a:p>
            <a:r>
              <a:rPr lang="en-US" sz="2600" b="1" dirty="0">
                <a:latin typeface="Arial" pitchFamily="34" charset="0"/>
                <a:cs typeface="Arial" pitchFamily="34" charset="0"/>
              </a:rPr>
              <a:t>Economic </a:t>
            </a:r>
            <a:r>
              <a:rPr lang="en-US" sz="2600" b="1" dirty="0" smtClean="0">
                <a:latin typeface="Arial" pitchFamily="34" charset="0"/>
                <a:cs typeface="Arial" pitchFamily="34" charset="0"/>
              </a:rPr>
              <a:t>Reasons</a:t>
            </a:r>
            <a:endParaRPr lang="en-US" sz="2600" b="1" dirty="0">
              <a:latin typeface="Arial" pitchFamily="34" charset="0"/>
              <a:cs typeface="Arial" pitchFamily="34" charset="0"/>
            </a:endParaRPr>
          </a:p>
          <a:p>
            <a:r>
              <a:rPr lang="en-US" sz="2600" b="1" dirty="0">
                <a:latin typeface="Arial" pitchFamily="34" charset="0"/>
                <a:cs typeface="Arial" pitchFamily="34" charset="0"/>
              </a:rPr>
              <a:t>Political Reasons : The Domino Effect</a:t>
            </a:r>
          </a:p>
          <a:p>
            <a:endParaRPr lang="en-US" sz="2600" dirty="0">
              <a:latin typeface="Arial Black" pitchFamily="34" charset="0"/>
            </a:endParaRPr>
          </a:p>
          <a:p>
            <a:endParaRPr lang="en-US" sz="2600" dirty="0">
              <a:latin typeface="Arial Black" pitchFamily="34" charset="0"/>
            </a:endParaRPr>
          </a:p>
          <a:p>
            <a:endParaRPr lang="en-US" sz="2600" dirty="0">
              <a:latin typeface="Arial Black" pitchFamily="34" charset="0"/>
            </a:endParaRPr>
          </a:p>
          <a:p>
            <a:endParaRPr lang="en-US" sz="2600" dirty="0">
              <a:latin typeface="Arial Black" pitchFamily="34" charset="0"/>
            </a:endParaRPr>
          </a:p>
          <a:p>
            <a:r>
              <a:rPr lang="en-US" sz="2600" dirty="0">
                <a:latin typeface="Arial" pitchFamily="34" charset="0"/>
                <a:cs typeface="Arial" pitchFamily="34" charset="0"/>
              </a:rPr>
              <a:t>Military Reasons: A base for all of Southeast Asia</a:t>
            </a:r>
            <a:endParaRPr lang="en-US" dirty="0">
              <a:latin typeface="Arial" pitchFamily="34" charset="0"/>
              <a:cs typeface="Arial" pitchFamily="34" charset="0"/>
            </a:endParaRPr>
          </a:p>
        </p:txBody>
      </p:sp>
      <p:pic>
        <p:nvPicPr>
          <p:cNvPr id="142340" name="Picture 4" descr="Domino_theory"/>
          <p:cNvPicPr>
            <a:picLocks noChangeAspect="1" noChangeArrowheads="1"/>
          </p:cNvPicPr>
          <p:nvPr/>
        </p:nvPicPr>
        <p:blipFill>
          <a:blip r:embed="rId3" cstate="print"/>
          <a:srcRect/>
          <a:stretch>
            <a:fillRect/>
          </a:stretch>
        </p:blipFill>
        <p:spPr bwMode="auto">
          <a:xfrm>
            <a:off x="990600" y="3048000"/>
            <a:ext cx="6934200" cy="1833563"/>
          </a:xfrm>
          <a:prstGeom prst="rect">
            <a:avLst/>
          </a:prstGeom>
          <a:noFill/>
        </p:spPr>
      </p:pic>
    </p:spTree>
  </p:cSld>
  <p:clrMapOvr>
    <a:masterClrMapping/>
  </p:clrMapOvr>
  <p:transition spd="slow" advTm="225754">
    <p:fade thruBlk="1"/>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2235</TotalTime>
  <Words>1629</Words>
  <Application>Microsoft Office PowerPoint</Application>
  <PresentationFormat>On-screen Show (4:3)</PresentationFormat>
  <Paragraphs>108</Paragraphs>
  <Slides>25</Slides>
  <Notes>4</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Teaching the American-Vietnam War: Students Reflections</vt:lpstr>
      <vt:lpstr>Starting with a simple question</vt:lpstr>
      <vt:lpstr>Students Interests</vt:lpstr>
      <vt:lpstr>Main Objectives</vt:lpstr>
      <vt:lpstr>Methodology</vt:lpstr>
      <vt:lpstr>A WAR BY ANY OTHER NAME</vt:lpstr>
      <vt:lpstr>Readings and Films</vt:lpstr>
      <vt:lpstr>History of Warfare</vt:lpstr>
      <vt:lpstr>WHY AMERICA INVOLVED IN VIETNAM?</vt:lpstr>
      <vt:lpstr>Vietnam in the American Memory</vt:lpstr>
      <vt:lpstr>       The Vietnam War in Remembering</vt:lpstr>
      <vt:lpstr> FORGIVE AND FORGET? </vt:lpstr>
      <vt:lpstr>Religions and Forgiveness</vt:lpstr>
      <vt:lpstr>The Role of Economic Reforms </vt:lpstr>
      <vt:lpstr>Study Of Inquiries</vt:lpstr>
      <vt:lpstr>Students Reflections- Connected Inquiry</vt:lpstr>
      <vt:lpstr>Reflections after Cu Chi tunnel</vt:lpstr>
      <vt:lpstr>Center for Agent Orange Victims in Da Nang-  Critical Inquiry</vt:lpstr>
      <vt:lpstr>Center for Agent Orange Victims in Da Nang- Critical Inquiry</vt:lpstr>
      <vt:lpstr>Center for Agent Orange Victims in Da Nang- Reflective Learning</vt:lpstr>
      <vt:lpstr>War Remnants Museum - Ethical Inquiry</vt:lpstr>
      <vt:lpstr>Ethical Response</vt:lpstr>
      <vt:lpstr>Reflective Leaning</vt:lpstr>
      <vt:lpstr>Slide 24</vt:lpstr>
      <vt:lpstr>Conclusion</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the Vietnam War</dc:title>
  <dc:creator>thanh</dc:creator>
  <cp:lastModifiedBy>thanh</cp:lastModifiedBy>
  <cp:revision>130</cp:revision>
  <dcterms:created xsi:type="dcterms:W3CDTF">2010-06-02T21:07:59Z</dcterms:created>
  <dcterms:modified xsi:type="dcterms:W3CDTF">2010-08-08T20:24:39Z</dcterms:modified>
</cp:coreProperties>
</file>