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Lst>
  <p:notesMasterIdLst>
    <p:notesMasterId r:id="rId27"/>
  </p:notesMasterIdLst>
  <p:handoutMasterIdLst>
    <p:handoutMasterId r:id="rId28"/>
  </p:handoutMasterIdLst>
  <p:sldIdLst>
    <p:sldId id="256" r:id="rId2"/>
    <p:sldId id="282" r:id="rId3"/>
    <p:sldId id="291" r:id="rId4"/>
    <p:sldId id="259" r:id="rId5"/>
    <p:sldId id="298" r:id="rId6"/>
    <p:sldId id="280" r:id="rId7"/>
    <p:sldId id="267" r:id="rId8"/>
    <p:sldId id="262" r:id="rId9"/>
    <p:sldId id="265" r:id="rId10"/>
    <p:sldId id="258" r:id="rId11"/>
    <p:sldId id="264" r:id="rId12"/>
    <p:sldId id="268" r:id="rId13"/>
    <p:sldId id="261" r:id="rId14"/>
    <p:sldId id="266" r:id="rId15"/>
    <p:sldId id="260" r:id="rId16"/>
    <p:sldId id="295" r:id="rId17"/>
    <p:sldId id="294" r:id="rId18"/>
    <p:sldId id="273" r:id="rId19"/>
    <p:sldId id="274" r:id="rId20"/>
    <p:sldId id="277" r:id="rId21"/>
    <p:sldId id="269" r:id="rId22"/>
    <p:sldId id="296" r:id="rId23"/>
    <p:sldId id="281" r:id="rId24"/>
    <p:sldId id="297" r:id="rId25"/>
    <p:sldId id="275" r:id="rId26"/>
  </p:sldIdLst>
  <p:sldSz cx="9144000" cy="6858000" type="screen4x3"/>
  <p:notesSz cx="6856413" cy="9750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uleye diallo" initials="sd" lastIdx="0"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45" autoAdjust="0"/>
    <p:restoredTop sz="86453" autoAdjust="0"/>
  </p:normalViewPr>
  <p:slideViewPr>
    <p:cSldViewPr>
      <p:cViewPr varScale="1">
        <p:scale>
          <a:sx n="64" d="100"/>
          <a:sy n="64" d="100"/>
        </p:scale>
        <p:origin x="-30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873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3025" y="0"/>
            <a:ext cx="2971800" cy="487363"/>
          </a:xfrm>
          <a:prstGeom prst="rect">
            <a:avLst/>
          </a:prstGeom>
        </p:spPr>
        <p:txBody>
          <a:bodyPr vert="horz" lIns="91440" tIns="45720" rIns="91440" bIns="45720" rtlCol="0"/>
          <a:lstStyle>
            <a:lvl1pPr algn="r">
              <a:defRPr sz="1200"/>
            </a:lvl1pPr>
          </a:lstStyle>
          <a:p>
            <a:fld id="{DD61B469-7737-485C-8A54-F9066F2643B5}" type="datetimeFigureOut">
              <a:rPr lang="en-US" smtClean="0"/>
              <a:pPr/>
              <a:t>8/10/2010</a:t>
            </a:fld>
            <a:endParaRPr lang="en-US"/>
          </a:p>
        </p:txBody>
      </p:sp>
      <p:sp>
        <p:nvSpPr>
          <p:cNvPr id="4" name="Footer Placeholder 3"/>
          <p:cNvSpPr>
            <a:spLocks noGrp="1"/>
          </p:cNvSpPr>
          <p:nvPr>
            <p:ph type="ftr" sz="quarter" idx="2"/>
          </p:nvPr>
        </p:nvSpPr>
        <p:spPr>
          <a:xfrm>
            <a:off x="0" y="9261475"/>
            <a:ext cx="2971800" cy="4873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3025" y="9261475"/>
            <a:ext cx="2971800" cy="487363"/>
          </a:xfrm>
          <a:prstGeom prst="rect">
            <a:avLst/>
          </a:prstGeom>
        </p:spPr>
        <p:txBody>
          <a:bodyPr vert="horz" lIns="91440" tIns="45720" rIns="91440" bIns="45720" rtlCol="0" anchor="b"/>
          <a:lstStyle>
            <a:lvl1pPr algn="r">
              <a:defRPr sz="1200"/>
            </a:lvl1pPr>
          </a:lstStyle>
          <a:p>
            <a:fld id="{80A5840E-34CE-4468-A94C-D5132271A429}"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112" cy="48752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3714" y="0"/>
            <a:ext cx="2971112" cy="487521"/>
          </a:xfrm>
          <a:prstGeom prst="rect">
            <a:avLst/>
          </a:prstGeom>
        </p:spPr>
        <p:txBody>
          <a:bodyPr vert="horz" lIns="91440" tIns="45720" rIns="91440" bIns="45720" rtlCol="0"/>
          <a:lstStyle>
            <a:lvl1pPr algn="r">
              <a:defRPr sz="1200"/>
            </a:lvl1pPr>
          </a:lstStyle>
          <a:p>
            <a:fld id="{D573F3E3-6E28-41BF-B37C-99276A2A0F73}" type="datetimeFigureOut">
              <a:rPr lang="en-US" smtClean="0"/>
              <a:pPr/>
              <a:t>8/10/2010</a:t>
            </a:fld>
            <a:endParaRPr lang="en-US" dirty="0"/>
          </a:p>
        </p:txBody>
      </p:sp>
      <p:sp>
        <p:nvSpPr>
          <p:cNvPr id="4" name="Slide Image Placeholder 3"/>
          <p:cNvSpPr>
            <a:spLocks noGrp="1" noRot="1" noChangeAspect="1"/>
          </p:cNvSpPr>
          <p:nvPr>
            <p:ph type="sldImg" idx="2"/>
          </p:nvPr>
        </p:nvSpPr>
        <p:spPr>
          <a:xfrm>
            <a:off x="992188" y="731838"/>
            <a:ext cx="4872037" cy="365601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642" y="4631452"/>
            <a:ext cx="5485130" cy="43876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261212"/>
            <a:ext cx="2971112" cy="48752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3714" y="9261212"/>
            <a:ext cx="2971112" cy="487521"/>
          </a:xfrm>
          <a:prstGeom prst="rect">
            <a:avLst/>
          </a:prstGeom>
        </p:spPr>
        <p:txBody>
          <a:bodyPr vert="horz" lIns="91440" tIns="45720" rIns="91440" bIns="45720" rtlCol="0" anchor="b"/>
          <a:lstStyle>
            <a:lvl1pPr algn="r">
              <a:defRPr sz="1200"/>
            </a:lvl1pPr>
          </a:lstStyle>
          <a:p>
            <a:fld id="{16F89649-1D75-4D45-AB29-9B9E26B79EFF}"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16F89649-1D75-4D45-AB29-9B9E26B79EF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workshops are infused with cultural information and humor. E.g. the </a:t>
            </a:r>
            <a:r>
              <a:rPr lang="en-US" dirty="0" err="1" smtClean="0"/>
              <a:t>cebujen</a:t>
            </a:r>
            <a:r>
              <a:rPr lang="en-US" dirty="0" smtClean="0"/>
              <a:t> song that</a:t>
            </a:r>
            <a:r>
              <a:rPr lang="en-US" baseline="0" dirty="0" smtClean="0"/>
              <a:t> warns the cook’s husband will leave her if the </a:t>
            </a:r>
            <a:r>
              <a:rPr lang="en-US" baseline="0" dirty="0" err="1" smtClean="0"/>
              <a:t>cebujen</a:t>
            </a:r>
            <a:r>
              <a:rPr lang="en-US" baseline="0" dirty="0" smtClean="0"/>
              <a:t> isn’t good enough</a:t>
            </a:r>
            <a:endParaRPr lang="en-US" dirty="0"/>
          </a:p>
        </p:txBody>
      </p:sp>
      <p:sp>
        <p:nvSpPr>
          <p:cNvPr id="4" name="Slide Number Placeholder 3"/>
          <p:cNvSpPr>
            <a:spLocks noGrp="1"/>
          </p:cNvSpPr>
          <p:nvPr>
            <p:ph type="sldNum" sz="quarter" idx="10"/>
          </p:nvPr>
        </p:nvSpPr>
        <p:spPr/>
        <p:txBody>
          <a:bodyPr/>
          <a:lstStyle/>
          <a:p>
            <a:fld id="{16F89649-1D75-4D45-AB29-9B9E26B79EFF}" type="slidenum">
              <a:rPr lang="en-US" smtClean="0"/>
              <a:pPr/>
              <a:t>18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F89649-1D75-4D45-AB29-9B9E26B79EFF}" type="slidenum">
              <a:rPr lang="en-US" smtClean="0"/>
              <a:pPr/>
              <a:t>20</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Focusing on the creation, that is,  what you are making (a clay pot, a glass painting, </a:t>
            </a:r>
            <a:r>
              <a:rPr lang="en-US" dirty="0" err="1" smtClean="0"/>
              <a:t>bissap</a:t>
            </a:r>
            <a:r>
              <a:rPr lang="en-US" baseline="0" dirty="0" smtClean="0"/>
              <a:t> juice, or harvesting </a:t>
            </a:r>
            <a:r>
              <a:rPr lang="en-US" baseline="0" dirty="0" err="1" smtClean="0"/>
              <a:t>fonio</a:t>
            </a:r>
            <a:r>
              <a:rPr lang="en-US" baseline="0" dirty="0" smtClean="0"/>
              <a:t>) takes the focus off one’s self. Students become less self-conscious and some of the personal psychological barriers that hinder culture learning are minimized.</a:t>
            </a:r>
            <a:endParaRPr lang="en-US" dirty="0"/>
          </a:p>
        </p:txBody>
      </p:sp>
      <p:sp>
        <p:nvSpPr>
          <p:cNvPr id="4" name="Slide Number Placeholder 3"/>
          <p:cNvSpPr>
            <a:spLocks noGrp="1"/>
          </p:cNvSpPr>
          <p:nvPr>
            <p:ph type="sldNum" sz="quarter" idx="10"/>
          </p:nvPr>
        </p:nvSpPr>
        <p:spPr/>
        <p:txBody>
          <a:bodyPr/>
          <a:lstStyle/>
          <a:p>
            <a:fld id="{16F89649-1D75-4D45-AB29-9B9E26B79EFF}" type="slidenum">
              <a:rPr lang="en-US" smtClean="0"/>
              <a:pPr/>
              <a:t>21</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F89649-1D75-4D45-AB29-9B9E26B79EFF}" type="slidenum">
              <a:rPr lang="en-US" smtClean="0"/>
              <a:pPr/>
              <a:t>22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 in this process gain respect from their Senegalese teachers and colleagues.</a:t>
            </a:r>
            <a:r>
              <a:rPr lang="en-US" baseline="0" dirty="0" smtClean="0"/>
              <a:t> They feel more integrated into the community and become more mature and confident.</a:t>
            </a:r>
            <a:endParaRPr lang="en-US" dirty="0"/>
          </a:p>
        </p:txBody>
      </p:sp>
      <p:sp>
        <p:nvSpPr>
          <p:cNvPr id="4" name="Slide Number Placeholder 3"/>
          <p:cNvSpPr>
            <a:spLocks noGrp="1"/>
          </p:cNvSpPr>
          <p:nvPr>
            <p:ph type="sldNum" sz="quarter" idx="10"/>
          </p:nvPr>
        </p:nvSpPr>
        <p:spPr/>
        <p:txBody>
          <a:bodyPr/>
          <a:lstStyle/>
          <a:p>
            <a:fld id="{16F89649-1D75-4D45-AB29-9B9E26B79EFF}" type="slidenum">
              <a:rPr lang="en-US" smtClean="0"/>
              <a:pPr/>
              <a:t>23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F89649-1D75-4D45-AB29-9B9E26B79EFF}"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instructor</a:t>
            </a:r>
            <a:r>
              <a:rPr lang="en-US" baseline="0" dirty="0" smtClean="0"/>
              <a:t> often manipulates the student’s hands in order to teach a certain skill. The student repeats this movement until she can do it on her own.</a:t>
            </a:r>
            <a:endParaRPr lang="en-US" dirty="0"/>
          </a:p>
        </p:txBody>
      </p:sp>
      <p:sp>
        <p:nvSpPr>
          <p:cNvPr id="4" name="Slide Number Placeholder 3"/>
          <p:cNvSpPr>
            <a:spLocks noGrp="1"/>
          </p:cNvSpPr>
          <p:nvPr>
            <p:ph type="sldNum" sz="quarter" idx="10"/>
          </p:nvPr>
        </p:nvSpPr>
        <p:spPr/>
        <p:txBody>
          <a:bodyPr/>
          <a:lstStyle/>
          <a:p>
            <a:fld id="{16F89649-1D75-4D45-AB29-9B9E26B79EFF}" type="slidenum">
              <a:rPr lang="en-US" smtClean="0"/>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F89649-1D75-4D45-AB29-9B9E26B79EFF}" type="slidenum">
              <a:rPr lang="en-US" smtClean="0"/>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F89649-1D75-4D45-AB29-9B9E26B79EFF}" type="slidenum">
              <a:rPr lang="en-US" smtClean="0"/>
              <a:pPr/>
              <a:t>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F89649-1D75-4D45-AB29-9B9E26B79EFF}" type="slidenum">
              <a:rPr lang="en-US" smtClean="0"/>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F89649-1D75-4D45-AB29-9B9E26B79EFF}" type="slidenum">
              <a:rPr lang="en-US" smtClean="0"/>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 group size allows, everyone does batik in addition</a:t>
            </a:r>
            <a:r>
              <a:rPr lang="en-US" baseline="0" dirty="0" smtClean="0"/>
              <a:t> to their choice of ceramics, bronze, or glass painting</a:t>
            </a:r>
            <a:r>
              <a:rPr lang="en-US" dirty="0" smtClean="0"/>
              <a:t>.</a:t>
            </a:r>
            <a:endParaRPr lang="en-US" dirty="0"/>
          </a:p>
        </p:txBody>
      </p:sp>
      <p:sp>
        <p:nvSpPr>
          <p:cNvPr id="4" name="Slide Number Placeholder 3"/>
          <p:cNvSpPr>
            <a:spLocks noGrp="1"/>
          </p:cNvSpPr>
          <p:nvPr>
            <p:ph type="sldNum" sz="quarter" idx="10"/>
          </p:nvPr>
        </p:nvSpPr>
        <p:spPr/>
        <p:txBody>
          <a:bodyPr/>
          <a:lstStyle/>
          <a:p>
            <a:fld id="{16F89649-1D75-4D45-AB29-9B9E26B79EFF}" type="slidenum">
              <a:rPr lang="en-US" smtClean="0"/>
              <a:pPr/>
              <a:t>12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workshops are facilitated by the language</a:t>
            </a:r>
            <a:r>
              <a:rPr lang="en-US" baseline="0" dirty="0" smtClean="0"/>
              <a:t> instructors and focus on equipping students with practical knowledge, vocabulary and skills related to Senegalese cuisine, dress, and cultural values. They help students to understand, to appreciate and to succeed at carrying out “normal” everyday Senegalese activities.</a:t>
            </a:r>
            <a:endParaRPr lang="en-US" dirty="0"/>
          </a:p>
        </p:txBody>
      </p:sp>
      <p:sp>
        <p:nvSpPr>
          <p:cNvPr id="4" name="Slide Number Placeholder 3"/>
          <p:cNvSpPr>
            <a:spLocks noGrp="1"/>
          </p:cNvSpPr>
          <p:nvPr>
            <p:ph type="sldNum" sz="quarter" idx="10"/>
          </p:nvPr>
        </p:nvSpPr>
        <p:spPr/>
        <p:txBody>
          <a:bodyPr/>
          <a:lstStyle/>
          <a:p>
            <a:fld id="{16F89649-1D75-4D45-AB29-9B9E26B79EFF}" type="slidenum">
              <a:rPr lang="en-US" smtClean="0"/>
              <a:pPr/>
              <a:t>17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69948" y="609600"/>
            <a:ext cx="5404104" cy="3282696"/>
          </a:xfrm>
          <a:prstGeom prst="roundRect">
            <a:avLst>
              <a:gd name="adj" fmla="val 10522"/>
            </a:avLst>
          </a:prstGeom>
          <a:ln w="57150">
            <a:solidFill>
              <a:schemeClr val="bg1"/>
            </a:solidFill>
          </a:ln>
        </p:spPr>
        <p:style>
          <a:lnRef idx="1">
            <a:schemeClr val="accent4"/>
          </a:lnRef>
          <a:fillRef idx="3">
            <a:schemeClr val="accent4"/>
          </a:fillRef>
          <a:effectRef idx="2">
            <a:schemeClr val="accent4"/>
          </a:effectRef>
          <a:fontRef idx="none"/>
        </p:style>
        <p:txBody>
          <a:bodyPr vert="horz" lIns="91440" tIns="182880" rIns="91440" bIns="182880" rtlCol="0">
            <a:normAutofit/>
            <a:scene3d>
              <a:camera prst="orthographicFront"/>
              <a:lightRig rig="chilly" dir="t"/>
            </a:scene3d>
            <a:sp3d extrusionH="6350">
              <a:extrusionClr>
                <a:schemeClr val="bg1"/>
              </a:extrusionClr>
            </a:sp3d>
          </a:bodyPr>
          <a:lstStyle>
            <a:lvl1pPr marL="342900" indent="-342900" algn="ctr" defTabSz="914400" rtl="0" eaLnBrk="1" latinLnBrk="0" hangingPunct="1">
              <a:lnSpc>
                <a:spcPts val="5200"/>
              </a:lnSpc>
              <a:spcBef>
                <a:spcPts val="2000"/>
              </a:spcBef>
              <a:buSzPct val="80000"/>
              <a:buFont typeface="Wingdings" pitchFamily="2" charset="2"/>
              <a:buNone/>
              <a:defRPr sz="5400" b="1" kern="1200" baseline="0">
                <a:gradFill>
                  <a:gsLst>
                    <a:gs pos="50000">
                      <a:schemeClr val="bg1">
                        <a:lumMod val="85000"/>
                      </a:schemeClr>
                    </a:gs>
                    <a:gs pos="100000">
                      <a:schemeClr val="bg1">
                        <a:lumMod val="65000"/>
                      </a:schemeClr>
                    </a:gs>
                  </a:gsLst>
                  <a:lin ang="5400000" scaled="0"/>
                </a:gradFill>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057400" y="4191000"/>
            <a:ext cx="5029200" cy="1447800"/>
          </a:xfrm>
          <a:effectLst/>
        </p:spPr>
        <p:txBody>
          <a:bodyPr vert="horz" lIns="91440" tIns="45720" rIns="91440" bIns="45720" rtlCol="0">
            <a:normAutofit/>
            <a:scene3d>
              <a:camera prst="orthographicFront"/>
              <a:lightRig rig="chilly" dir="t"/>
            </a:scene3d>
            <a:sp3d extrusionH="6350">
              <a:extrusionClr>
                <a:schemeClr val="bg1"/>
              </a:extrusionClr>
            </a:sp3d>
          </a:bodyPr>
          <a:lstStyle>
            <a:lvl1pPr marL="0" indent="0" algn="ctr" defTabSz="914400" rtl="0" eaLnBrk="1" latinLnBrk="0" hangingPunct="1">
              <a:spcBef>
                <a:spcPts val="0"/>
              </a:spcBef>
              <a:buSzPct val="80000"/>
              <a:buFont typeface="Wingdings" pitchFamily="2" charset="2"/>
              <a:buNone/>
              <a:defRPr sz="2000" b="1"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EF6E1F86-3B3D-4432-94E9-154F5D8ED5CA}" type="datetimeFigureOut">
              <a:rPr lang="en-US" smtClean="0"/>
              <a:pPr/>
              <a:t>8/10/2010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82547E-C51E-4D2E-832C-2F3EE4AF589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F6E1F86-3B3D-4432-94E9-154F5D8ED5CA}" type="datetimeFigureOut">
              <a:rPr lang="en-US" smtClean="0"/>
              <a:pPr/>
              <a:t>8/10/2010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82547E-C51E-4D2E-832C-2F3EE4AF5899}" type="slidenum">
              <a:rPr lang="en-US" smtClean="0"/>
              <a:pPr/>
              <a:t>‹#›</a:t>
            </a:fld>
            <a:endParaRPr lang="en-US" dirty="0"/>
          </a:p>
        </p:txBody>
      </p:sp>
      <p:sp>
        <p:nvSpPr>
          <p:cNvPr id="8" name="Title 1"/>
          <p:cNvSpPr>
            <a:spLocks noGrp="1"/>
          </p:cNvSpPr>
          <p:nvPr>
            <p:ph type="title"/>
          </p:nvPr>
        </p:nvSpPr>
        <p:spPr>
          <a:xfrm>
            <a:off x="591670" y="793376"/>
            <a:ext cx="3807293" cy="968189"/>
          </a:xfr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lvl1pPr algn="l" defTabSz="914400" rtl="0" eaLnBrk="1" latinLnBrk="0" hangingPunct="1">
              <a:lnSpc>
                <a:spcPts val="4000"/>
              </a:lnSpc>
              <a:spcBef>
                <a:spcPct val="0"/>
              </a:spcBef>
              <a:buNone/>
              <a:defRPr sz="3600" b="1" kern="1200" baseline="0">
                <a:gradFill>
                  <a:gsLst>
                    <a:gs pos="50000">
                      <a:schemeClr val="tx1">
                        <a:lumMod val="65000"/>
                        <a:lumOff val="35000"/>
                      </a:schemeClr>
                    </a:gs>
                    <a:gs pos="100000">
                      <a:schemeClr val="tx1">
                        <a:lumMod val="85000"/>
                        <a:lumOff val="15000"/>
                      </a:schemeClr>
                    </a:gs>
                  </a:gsLst>
                  <a:lin ang="5400000" scaled="0"/>
                </a:gradFill>
                <a:effectLst/>
                <a:latin typeface="+mj-lt"/>
                <a:ea typeface="+mj-ea"/>
                <a:cs typeface="+mj-cs"/>
              </a:defRPr>
            </a:lvl1pPr>
          </a:lstStyle>
          <a:p>
            <a:r>
              <a:rPr lang="en-US" smtClean="0"/>
              <a:t>Click to edit Master title style</a:t>
            </a:r>
            <a:endParaRPr/>
          </a:p>
        </p:txBody>
      </p:sp>
      <p:sp>
        <p:nvSpPr>
          <p:cNvPr id="9" name="Text Placeholder 3"/>
          <p:cNvSpPr>
            <a:spLocks noGrp="1"/>
          </p:cNvSpPr>
          <p:nvPr>
            <p:ph type="body" sz="half" idx="2"/>
          </p:nvPr>
        </p:nvSpPr>
        <p:spPr>
          <a:xfrm>
            <a:off x="591670" y="1748118"/>
            <a:ext cx="3807293" cy="3585882"/>
          </a:xfrm>
          <a:effectLst/>
        </p:spPr>
        <p:txBody>
          <a:bodyPr vert="horz" lIns="91440" tIns="45720" rIns="91440" bIns="45720" rtlCol="0">
            <a:normAutofit/>
            <a:scene3d>
              <a:camera prst="orthographicFront"/>
              <a:lightRig rig="chilly" dir="t"/>
            </a:scene3d>
            <a:sp3d extrusionH="6350">
              <a:extrusionClr>
                <a:schemeClr val="bg1"/>
              </a:extrusionClr>
            </a:sp3d>
          </a:bodyPr>
          <a:lstStyle>
            <a:lvl1pPr marL="0" indent="0">
              <a:lnSpc>
                <a:spcPct val="110000"/>
              </a:lnSpc>
              <a:buNone/>
              <a:defRPr sz="20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SzPct val="80000"/>
              <a:buFont typeface="Wingdings" pitchFamily="2" charset="2"/>
              <a:buNone/>
            </a:pPr>
            <a:r>
              <a:rPr lang="en-US" smtClean="0"/>
              <a:t>Click to edit Master text styles</a:t>
            </a:r>
          </a:p>
        </p:txBody>
      </p:sp>
      <p:sp>
        <p:nvSpPr>
          <p:cNvPr id="11" name="Picture Placeholder 10"/>
          <p:cNvSpPr>
            <a:spLocks noGrp="1"/>
          </p:cNvSpPr>
          <p:nvPr>
            <p:ph type="pic" sz="quarter" idx="13"/>
          </p:nvPr>
        </p:nvSpPr>
        <p:spPr>
          <a:xfrm>
            <a:off x="4800600" y="671514"/>
            <a:ext cx="3810000" cy="4599734"/>
          </a:xfrm>
          <a:prstGeom prst="roundRect">
            <a:avLst>
              <a:gd name="adj" fmla="val 4391"/>
            </a:avLst>
          </a:prstGeom>
          <a:noFill/>
          <a:ln w="57150">
            <a:solidFill>
              <a:schemeClr val="bg1"/>
            </a:solidFill>
          </a:ln>
        </p:spPr>
        <p:style>
          <a:lnRef idx="1">
            <a:schemeClr val="accent1"/>
          </a:lnRef>
          <a:fillRef idx="3">
            <a:schemeClr val="accent1"/>
          </a:fillRef>
          <a:effectRef idx="2">
            <a:schemeClr val="accent1"/>
          </a:effectRef>
          <a:fontRef idx="none"/>
        </p:style>
        <p:txBody>
          <a:bodyPr vert="horz" lIns="91440" tIns="45720" rIns="91440" bIns="45720" rtlCol="0">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24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en-US"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828800" y="430306"/>
            <a:ext cx="5484813" cy="1143000"/>
          </a:xfrm>
        </p:spPr>
        <p:txBody>
          <a:bodyPr/>
          <a:lstStyle>
            <a:lvl1pPr>
              <a:defRPr>
                <a:effectLst/>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673100" y="1747839"/>
            <a:ext cx="7823200" cy="4316411"/>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effectLst/>
              </a:defRPr>
            </a:lvl1pPr>
            <a:lvl2pPr>
              <a:defRPr>
                <a:gradFill>
                  <a:gsLst>
                    <a:gs pos="50000">
                      <a:schemeClr val="tx1">
                        <a:lumMod val="65000"/>
                        <a:lumOff val="35000"/>
                      </a:schemeClr>
                    </a:gs>
                    <a:gs pos="100000">
                      <a:schemeClr val="tx1">
                        <a:lumMod val="85000"/>
                        <a:lumOff val="15000"/>
                      </a:schemeClr>
                    </a:gs>
                  </a:gsLst>
                  <a:lin ang="21594000" scaled="0"/>
                </a:gradFill>
                <a:effectLst/>
              </a:defRPr>
            </a:lvl2pPr>
            <a:lvl3pPr>
              <a:defRPr>
                <a:gradFill>
                  <a:gsLst>
                    <a:gs pos="50000">
                      <a:schemeClr val="tx1">
                        <a:lumMod val="65000"/>
                        <a:lumOff val="35000"/>
                      </a:schemeClr>
                    </a:gs>
                    <a:gs pos="100000">
                      <a:schemeClr val="tx1">
                        <a:lumMod val="85000"/>
                        <a:lumOff val="15000"/>
                      </a:schemeClr>
                    </a:gs>
                  </a:gsLst>
                  <a:lin ang="21594000" scaled="0"/>
                </a:gradFill>
                <a:effectLst/>
              </a:defRPr>
            </a:lvl3pPr>
            <a:lvl4pPr>
              <a:defRPr>
                <a:gradFill>
                  <a:gsLst>
                    <a:gs pos="50000">
                      <a:schemeClr val="tx1">
                        <a:lumMod val="65000"/>
                        <a:lumOff val="35000"/>
                      </a:schemeClr>
                    </a:gs>
                    <a:gs pos="100000">
                      <a:schemeClr val="tx1">
                        <a:lumMod val="85000"/>
                        <a:lumOff val="15000"/>
                      </a:schemeClr>
                    </a:gs>
                  </a:gsLst>
                  <a:lin ang="21594000" scaled="0"/>
                </a:gradFill>
                <a:effectLst/>
              </a:defRPr>
            </a:lvl4pPr>
            <a:lvl5pPr>
              <a:defRPr>
                <a:gradFill>
                  <a:gsLst>
                    <a:gs pos="50000">
                      <a:schemeClr val="tx1">
                        <a:lumMod val="65000"/>
                        <a:lumOff val="35000"/>
                      </a:schemeClr>
                    </a:gs>
                    <a:gs pos="100000">
                      <a:schemeClr val="tx1">
                        <a:lumMod val="85000"/>
                        <a:lumOff val="15000"/>
                      </a:schemeClr>
                    </a:gs>
                  </a:gsLst>
                  <a:lin ang="21594000" scaled="0"/>
                </a:gradFill>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F6E1F86-3B3D-4432-94E9-154F5D8ED5CA}" type="datetimeFigureOut">
              <a:rPr lang="en-US" smtClean="0"/>
              <a:pPr/>
              <a:t>8/10/2010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82547E-C51E-4D2E-832C-2F3EE4AF589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72082" y="389966"/>
            <a:ext cx="1524000" cy="5736198"/>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914399" y="644525"/>
            <a:ext cx="6399213" cy="5419726"/>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effectLst/>
              </a:defRPr>
            </a:lvl1pPr>
            <a:lvl2pPr>
              <a:defRPr>
                <a:gradFill>
                  <a:gsLst>
                    <a:gs pos="50000">
                      <a:schemeClr val="tx1">
                        <a:lumMod val="65000"/>
                        <a:lumOff val="35000"/>
                      </a:schemeClr>
                    </a:gs>
                    <a:gs pos="100000">
                      <a:schemeClr val="tx1">
                        <a:lumMod val="85000"/>
                        <a:lumOff val="15000"/>
                      </a:schemeClr>
                    </a:gs>
                  </a:gsLst>
                  <a:lin ang="21594000" scaled="0"/>
                </a:gradFill>
                <a:effectLst/>
              </a:defRPr>
            </a:lvl2pPr>
            <a:lvl3pPr>
              <a:defRPr>
                <a:gradFill>
                  <a:gsLst>
                    <a:gs pos="50000">
                      <a:schemeClr val="tx1">
                        <a:lumMod val="65000"/>
                        <a:lumOff val="35000"/>
                      </a:schemeClr>
                    </a:gs>
                    <a:gs pos="100000">
                      <a:schemeClr val="tx1">
                        <a:lumMod val="85000"/>
                        <a:lumOff val="15000"/>
                      </a:schemeClr>
                    </a:gs>
                  </a:gsLst>
                  <a:lin ang="21594000" scaled="0"/>
                </a:gradFill>
                <a:effectLst/>
              </a:defRPr>
            </a:lvl3pPr>
            <a:lvl4pPr>
              <a:defRPr>
                <a:gradFill>
                  <a:gsLst>
                    <a:gs pos="50000">
                      <a:schemeClr val="tx1">
                        <a:lumMod val="65000"/>
                        <a:lumOff val="35000"/>
                      </a:schemeClr>
                    </a:gs>
                    <a:gs pos="100000">
                      <a:schemeClr val="tx1">
                        <a:lumMod val="85000"/>
                        <a:lumOff val="15000"/>
                      </a:schemeClr>
                    </a:gs>
                  </a:gsLst>
                  <a:lin ang="21594000" scaled="0"/>
                </a:gradFill>
                <a:effectLst/>
              </a:defRPr>
            </a:lvl4pPr>
            <a:lvl5pPr>
              <a:defRPr>
                <a:gradFill>
                  <a:gsLst>
                    <a:gs pos="50000">
                      <a:schemeClr val="tx1">
                        <a:lumMod val="65000"/>
                        <a:lumOff val="35000"/>
                      </a:schemeClr>
                    </a:gs>
                    <a:gs pos="100000">
                      <a:schemeClr val="tx1">
                        <a:lumMod val="85000"/>
                        <a:lumOff val="15000"/>
                      </a:schemeClr>
                    </a:gs>
                  </a:gsLst>
                  <a:lin ang="21594000" scaled="0"/>
                </a:gradFill>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F6E1F86-3B3D-4432-94E9-154F5D8ED5CA}" type="datetimeFigureOut">
              <a:rPr lang="en-US" smtClean="0"/>
              <a:pPr/>
              <a:t>8/10/2010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82547E-C51E-4D2E-832C-2F3EE4AF589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F6E1F86-3B3D-4432-94E9-154F5D8ED5CA}" type="datetimeFigureOut">
              <a:rPr lang="en-US" smtClean="0"/>
              <a:pPr/>
              <a:t>8/10/2010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82547E-C51E-4D2E-832C-2F3EE4AF589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1881187" y="631824"/>
            <a:ext cx="5407025" cy="3281363"/>
          </a:xfrm>
          <a:prstGeom prst="roundRect">
            <a:avLst>
              <a:gd name="adj" fmla="val 8881"/>
            </a:avLst>
          </a:prstGeom>
          <a:noFill/>
          <a:ln w="57150">
            <a:solidFill>
              <a:schemeClr val="bg1"/>
            </a:solidFill>
          </a:ln>
        </p:spPr>
        <p:style>
          <a:lnRef idx="1">
            <a:schemeClr val="accent1"/>
          </a:lnRef>
          <a:fillRef idx="3">
            <a:schemeClr val="accent1"/>
          </a:fillRef>
          <a:effectRef idx="2">
            <a:schemeClr val="accent1"/>
          </a:effectRef>
          <a:fontRef idx="none"/>
        </p:style>
        <p:txBody>
          <a:bodyPr/>
          <a:lstStyle>
            <a:lvl1pPr>
              <a:buNone/>
              <a:defRPr/>
            </a:lvl1pPr>
          </a:lstStyle>
          <a:p>
            <a:r>
              <a:rPr lang="en-US" smtClean="0"/>
              <a:t>Click icon to add picture</a:t>
            </a:r>
            <a:endParaRPr/>
          </a:p>
        </p:txBody>
      </p:sp>
      <p:sp>
        <p:nvSpPr>
          <p:cNvPr id="2" name="Title 1"/>
          <p:cNvSpPr>
            <a:spLocks noGrp="1"/>
          </p:cNvSpPr>
          <p:nvPr>
            <p:ph type="ctrTitle"/>
          </p:nvPr>
        </p:nvSpPr>
        <p:spPr>
          <a:xfrm>
            <a:off x="658368" y="4495800"/>
            <a:ext cx="7827264" cy="1219200"/>
          </a:xfrm>
        </p:spPr>
        <p:txBody>
          <a:bodyPr anchor="b" anchorCtr="0">
            <a:noAutofit/>
          </a:bodyPr>
          <a:lstStyle>
            <a:lvl1pPr>
              <a:lnSpc>
                <a:spcPts val="5200"/>
              </a:lnSpc>
              <a:defRPr sz="4800" b="1">
                <a:gradFill>
                  <a:gsLst>
                    <a:gs pos="50000">
                      <a:schemeClr val="tx1">
                        <a:lumMod val="65000"/>
                        <a:lumOff val="35000"/>
                      </a:schemeClr>
                    </a:gs>
                    <a:gs pos="100000">
                      <a:schemeClr val="tx1">
                        <a:lumMod val="85000"/>
                        <a:lumOff val="15000"/>
                      </a:schemeClr>
                    </a:gs>
                  </a:gsLst>
                  <a:lin ang="5400000" scaled="0"/>
                </a:gradFill>
                <a:effectLst/>
              </a:defRPr>
            </a:lvl1pPr>
          </a:lstStyle>
          <a:p>
            <a:r>
              <a:rPr lang="en-US" smtClean="0"/>
              <a:t>Click to edit Master title style</a:t>
            </a:r>
            <a:endParaRPr/>
          </a:p>
        </p:txBody>
      </p:sp>
      <p:sp>
        <p:nvSpPr>
          <p:cNvPr id="3" name="Subtitle 2"/>
          <p:cNvSpPr>
            <a:spLocks noGrp="1"/>
          </p:cNvSpPr>
          <p:nvPr>
            <p:ph type="subTitle" idx="1"/>
          </p:nvPr>
        </p:nvSpPr>
        <p:spPr>
          <a:xfrm>
            <a:off x="658368" y="5715000"/>
            <a:ext cx="7827264" cy="501000"/>
          </a:xfrm>
        </p:spPr>
        <p:txBody>
          <a:bodyPr>
            <a:normAutofit/>
          </a:bodyPr>
          <a:lstStyle>
            <a:lvl1pPr marL="0" indent="0" algn="ctr">
              <a:spcBef>
                <a:spcPts val="0"/>
              </a:spcBef>
              <a:buNone/>
              <a:defRPr sz="2000" b="1">
                <a:gradFill>
                  <a:gsLst>
                    <a:gs pos="50000">
                      <a:schemeClr val="tx1">
                        <a:lumMod val="65000"/>
                        <a:lumOff val="35000"/>
                      </a:schemeClr>
                    </a:gs>
                    <a:gs pos="100000">
                      <a:schemeClr val="tx1">
                        <a:lumMod val="85000"/>
                        <a:lumOff val="15000"/>
                      </a:schemeClr>
                    </a:gs>
                  </a:gsLst>
                  <a:lin ang="5400000" scaled="0"/>
                </a:gra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21132"/>
            <a:ext cx="2133600" cy="300318"/>
          </a:xfrm>
        </p:spPr>
        <p:txBody>
          <a:bodyPr/>
          <a:lstStyle>
            <a:lvl1pPr>
              <a:defRPr sz="1100" b="1">
                <a:solidFill>
                  <a:schemeClr val="tx1">
                    <a:lumMod val="50000"/>
                    <a:lumOff val="50000"/>
                  </a:schemeClr>
                </a:solidFill>
              </a:defRPr>
            </a:lvl1pPr>
          </a:lstStyle>
          <a:p>
            <a:fld id="{EF6E1F86-3B3D-4432-94E9-154F5D8ED5CA}" type="datetimeFigureOut">
              <a:rPr lang="en-US" smtClean="0"/>
              <a:pPr/>
              <a:t>8/10/2010</a:t>
            </a:fld>
            <a:endParaRPr lang="en-US" dirty="0"/>
          </a:p>
        </p:txBody>
      </p:sp>
      <p:sp>
        <p:nvSpPr>
          <p:cNvPr id="5" name="Footer Placeholder 4"/>
          <p:cNvSpPr>
            <a:spLocks noGrp="1"/>
          </p:cNvSpPr>
          <p:nvPr>
            <p:ph type="ftr" sz="quarter" idx="11"/>
          </p:nvPr>
        </p:nvSpPr>
        <p:spPr>
          <a:xfrm>
            <a:off x="3124200" y="6212541"/>
            <a:ext cx="2895600" cy="300318"/>
          </a:xfrm>
        </p:spPr>
        <p:txBody>
          <a:bodyPr/>
          <a:lstStyle>
            <a:lvl1pPr>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12"/>
          </p:nvPr>
        </p:nvSpPr>
        <p:spPr>
          <a:xfrm>
            <a:off x="6553200" y="6212541"/>
            <a:ext cx="2133600" cy="300318"/>
          </a:xfrm>
        </p:spPr>
        <p:txBody>
          <a:bodyPr/>
          <a:lstStyle>
            <a:lvl1pPr>
              <a:defRPr sz="1400" b="1">
                <a:solidFill>
                  <a:schemeClr val="tx1">
                    <a:lumMod val="50000"/>
                    <a:lumOff val="50000"/>
                  </a:schemeClr>
                </a:solidFill>
              </a:defRPr>
            </a:lvl1pPr>
          </a:lstStyle>
          <a:p>
            <a:fld id="{8AF02B71-8991-4516-A01E-F1A9ACD28BD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100" y="2424953"/>
            <a:ext cx="7823200" cy="1474788"/>
          </a:xfrm>
        </p:spPr>
        <p:txBody>
          <a:bodyPr anchor="b" anchorCtr="0"/>
          <a:lstStyle>
            <a:lvl1pPr algn="ctr">
              <a:defRPr sz="4800" b="1" cap="none" baseline="0">
                <a:effectLst/>
              </a:defRPr>
            </a:lvl1pPr>
          </a:lstStyle>
          <a:p>
            <a:r>
              <a:rPr lang="en-US" smtClean="0"/>
              <a:t>Click to edit Master title style</a:t>
            </a:r>
            <a:endParaRPr/>
          </a:p>
        </p:txBody>
      </p:sp>
      <p:sp>
        <p:nvSpPr>
          <p:cNvPr id="3" name="Text Placeholder 2"/>
          <p:cNvSpPr>
            <a:spLocks noGrp="1"/>
          </p:cNvSpPr>
          <p:nvPr>
            <p:ph type="body" idx="1"/>
          </p:nvPr>
        </p:nvSpPr>
        <p:spPr>
          <a:xfrm>
            <a:off x="673100" y="3913188"/>
            <a:ext cx="7823200" cy="554694"/>
          </a:xfrm>
        </p:spPr>
        <p:txBody>
          <a:bodyPr vert="horz" lIns="91440" tIns="45720" rIns="91440" bIns="45720" rtlCol="0">
            <a:normAutofit/>
          </a:bodyPr>
          <a:lstStyle>
            <a:lvl1pPr marL="0" indent="0" algn="ctr" defTabSz="914400" rtl="0" eaLnBrk="1" latinLnBrk="0" hangingPunct="1">
              <a:spcBef>
                <a:spcPts val="0"/>
              </a:spcBef>
              <a:buSzPct val="80000"/>
              <a:buFont typeface="Wingdings" pitchFamily="2" charset="2"/>
              <a:buNone/>
              <a:defRPr sz="2000" b="1"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6E1F86-3B3D-4432-94E9-154F5D8ED5CA}" type="datetimeFigureOut">
              <a:rPr lang="en-US" smtClean="0"/>
              <a:pPr/>
              <a:t>8/10/2010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D441ED-22D9-48D6-AD92-DEFB122789E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47838"/>
            <a:ext cx="3563470" cy="4316786"/>
          </a:xfrm>
        </p:spPr>
        <p:txBody>
          <a:bodyPr>
            <a:normAutofit/>
          </a:bodyPr>
          <a:lstStyle>
            <a:lvl1pPr>
              <a:spcBef>
                <a:spcPts val="1600"/>
              </a:spcBef>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1747838"/>
            <a:ext cx="3565526" cy="4316786"/>
          </a:xfrm>
        </p:spPr>
        <p:txBody>
          <a:bodyPr>
            <a:normAutofit/>
          </a:bodyPr>
          <a:lstStyle>
            <a:lvl1pPr>
              <a:spcBef>
                <a:spcPts val="1600"/>
              </a:spcBef>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EF6E1F86-3B3D-4432-94E9-154F5D8ED5CA}" type="datetimeFigureOut">
              <a:rPr lang="en-US" smtClean="0"/>
              <a:pPr/>
              <a:t>8/10/2010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82547E-C51E-4D2E-832C-2F3EE4AF589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14398" y="1515035"/>
            <a:ext cx="3566160" cy="639762"/>
          </a:xfrm>
        </p:spPr>
        <p:txBody>
          <a:bodyPr anchor="b"/>
          <a:lstStyle>
            <a:lvl1pPr marL="0" indent="0" algn="ctr">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4398" y="2271713"/>
            <a:ext cx="3566160" cy="3792911"/>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58471" y="1515035"/>
            <a:ext cx="3566160" cy="639762"/>
          </a:xfrm>
        </p:spPr>
        <p:txBody>
          <a:bodyPr anchor="b"/>
          <a:lstStyle>
            <a:lvl1pPr marL="0" indent="0" algn="ctr">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8471" y="2271713"/>
            <a:ext cx="3566160" cy="3792911"/>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EF6E1F86-3B3D-4432-94E9-154F5D8ED5CA}" type="datetimeFigureOut">
              <a:rPr lang="en-US" smtClean="0"/>
              <a:pPr/>
              <a:t>8/10/2010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82547E-C51E-4D2E-832C-2F3EE4AF589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F6E1F86-3B3D-4432-94E9-154F5D8ED5CA}" type="datetimeFigureOut">
              <a:rPr lang="en-US" smtClean="0"/>
              <a:pPr/>
              <a:t>8/10/2010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82547E-C51E-4D2E-832C-2F3EE4AF589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6E1F86-3B3D-4432-94E9-154F5D8ED5CA}" type="datetimeFigureOut">
              <a:rPr lang="en-US" smtClean="0"/>
              <a:pPr/>
              <a:t>8/10/2010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82547E-C51E-4D2E-832C-2F3EE4AF589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1670" y="793376"/>
            <a:ext cx="3794760" cy="968189"/>
          </a:xfrm>
        </p:spPr>
        <p:txBody>
          <a:bodyPr anchor="b"/>
          <a:lstStyle>
            <a:lvl1pPr algn="l">
              <a:lnSpc>
                <a:spcPts val="4000"/>
              </a:lnSpc>
              <a:defRPr sz="3600" b="1"/>
            </a:lvl1pPr>
          </a:lstStyle>
          <a:p>
            <a:r>
              <a:rPr lang="en-US" smtClean="0"/>
              <a:t>Click to edit Master title style</a:t>
            </a:r>
            <a:endParaRPr/>
          </a:p>
        </p:txBody>
      </p:sp>
      <p:sp>
        <p:nvSpPr>
          <p:cNvPr id="3" name="Content Placeholder 2"/>
          <p:cNvSpPr>
            <a:spLocks noGrp="1"/>
          </p:cNvSpPr>
          <p:nvPr>
            <p:ph idx="1"/>
          </p:nvPr>
        </p:nvSpPr>
        <p:spPr>
          <a:xfrm>
            <a:off x="4800600" y="658906"/>
            <a:ext cx="3794760" cy="5405719"/>
          </a:xfrm>
        </p:spPr>
        <p:txBody>
          <a:bodyPr>
            <a:normAutofit/>
          </a:bodyPr>
          <a:lstStyle>
            <a:lvl1pPr>
              <a:spcBef>
                <a:spcPts val="2000"/>
              </a:spcBef>
              <a:defRPr sz="2200">
                <a:effectLst/>
              </a:defRPr>
            </a:lvl1pPr>
            <a:lvl2pPr>
              <a:spcBef>
                <a:spcPts val="2000"/>
              </a:spcBef>
              <a:defRPr sz="2000">
                <a:effectLst/>
              </a:defRPr>
            </a:lvl2pPr>
            <a:lvl3pPr>
              <a:spcBef>
                <a:spcPts val="2000"/>
              </a:spcBef>
              <a:defRPr sz="1800">
                <a:effectLst/>
              </a:defRPr>
            </a:lvl3pPr>
            <a:lvl4pPr>
              <a:spcBef>
                <a:spcPts val="2000"/>
              </a:spcBef>
              <a:defRPr sz="1800">
                <a:effectLst/>
              </a:defRPr>
            </a:lvl4pPr>
            <a:lvl5pPr>
              <a:spcBef>
                <a:spcPts val="2000"/>
              </a:spcBef>
              <a:defRPr sz="1800">
                <a:effectLst/>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91670" y="1748118"/>
            <a:ext cx="3794760" cy="3814482"/>
          </a:xfrm>
        </p:spPr>
        <p:txBody>
          <a:bodyPr>
            <a:normAutofit/>
          </a:bodyPr>
          <a:lstStyle>
            <a:lvl1pPr marL="0" indent="0">
              <a:lnSpc>
                <a:spcPct val="110000"/>
              </a:lnSpc>
              <a:buNone/>
              <a:defRPr sz="20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6E1F86-3B3D-4432-94E9-154F5D8ED5CA}" type="datetimeFigureOut">
              <a:rPr lang="en-US" smtClean="0"/>
              <a:pPr/>
              <a:t>8/10/2010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82547E-C51E-4D2E-832C-2F3EE4AF589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28601"/>
            <a:ext cx="7313613" cy="1264024"/>
          </a:xfrm>
          <a:prstGeom prst="rect">
            <a:avLst/>
          </a:prstGeom>
          <a:scene3d>
            <a:camera prst="orthographicFront"/>
            <a:lightRig rig="chilly" dir="t"/>
          </a:scene3d>
          <a:sp3d extrusionH="12700">
            <a:extrusionClr>
              <a:schemeClr val="bg1"/>
            </a:extrusionClr>
          </a:sp3d>
        </p:spPr>
        <p:txBody>
          <a:bodyPr vert="horz" lIns="91440" tIns="45720" rIns="91440" bIns="45720" rtlCol="0" anchor="ctr">
            <a:noAutofit/>
            <a:sp3d extrusionH="12700">
              <a:extrusionClr>
                <a:schemeClr val="bg1"/>
              </a:extrusionClr>
            </a:sp3d>
          </a:bodyPr>
          <a:lstStyle/>
          <a:p>
            <a:r>
              <a:rPr lang="en-US" smtClean="0"/>
              <a:t>Click to edit Master title style</a:t>
            </a:r>
            <a:endParaRPr/>
          </a:p>
        </p:txBody>
      </p:sp>
      <p:sp>
        <p:nvSpPr>
          <p:cNvPr id="3" name="Text Placeholder 2"/>
          <p:cNvSpPr>
            <a:spLocks noGrp="1"/>
          </p:cNvSpPr>
          <p:nvPr>
            <p:ph type="body" idx="1"/>
          </p:nvPr>
        </p:nvSpPr>
        <p:spPr>
          <a:xfrm>
            <a:off x="914400" y="1747838"/>
            <a:ext cx="7313613" cy="4303338"/>
          </a:xfrm>
          <a:prstGeom prst="rect">
            <a:avLst/>
          </a:prstGeom>
          <a:effectLst/>
        </p:spPr>
        <p:txBody>
          <a:bodyPr vert="horz" lIns="91440" tIns="45720" rIns="91440" bIns="45720" rtlCol="0">
            <a:normAutofit/>
            <a:scene3d>
              <a:camera prst="orthographicFront"/>
              <a:lightRig rig="chilly" dir="t"/>
            </a:scene3d>
            <a:sp3d extrusionH="6350">
              <a:extrusionClr>
                <a:schemeClr val="bg1"/>
              </a:extrusionClr>
            </a:sp3d>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25988"/>
            <a:ext cx="2133600" cy="277906"/>
          </a:xfrm>
          <a:prstGeom prst="rect">
            <a:avLst/>
          </a:prstGeom>
        </p:spPr>
        <p:txBody>
          <a:bodyPr vert="horz" lIns="91440" tIns="45720" rIns="91440" bIns="45720" rtlCol="0" anchor="ctr"/>
          <a:lstStyle>
            <a:lvl1pPr marL="0" algn="l" defTabSz="914400" rtl="0" eaLnBrk="1" latinLnBrk="0" hangingPunct="1">
              <a:defRPr sz="1100" b="1" kern="1200">
                <a:solidFill>
                  <a:schemeClr val="tx1">
                    <a:lumMod val="50000"/>
                    <a:lumOff val="50000"/>
                  </a:schemeClr>
                </a:solidFill>
                <a:latin typeface="+mn-lt"/>
                <a:ea typeface="+mn-ea"/>
                <a:cs typeface="+mn-cs"/>
              </a:defRPr>
            </a:lvl1pPr>
          </a:lstStyle>
          <a:p>
            <a:fld id="{EF6E1F86-3B3D-4432-94E9-154F5D8ED5CA}" type="datetimeFigureOut">
              <a:rPr lang="en-US" smtClean="0"/>
              <a:pPr/>
              <a:t>8/10/2010</a:t>
            </a:fld>
            <a:endParaRPr lang="en-US" dirty="0"/>
          </a:p>
        </p:txBody>
      </p:sp>
      <p:sp>
        <p:nvSpPr>
          <p:cNvPr id="5" name="Footer Placeholder 4"/>
          <p:cNvSpPr>
            <a:spLocks noGrp="1"/>
          </p:cNvSpPr>
          <p:nvPr>
            <p:ph type="ftr" sz="quarter" idx="3"/>
          </p:nvPr>
        </p:nvSpPr>
        <p:spPr>
          <a:xfrm>
            <a:off x="3124200" y="6225988"/>
            <a:ext cx="2895600" cy="277906"/>
          </a:xfrm>
          <a:prstGeom prst="rect">
            <a:avLst/>
          </a:prstGeom>
        </p:spPr>
        <p:txBody>
          <a:bodyPr vert="horz" lIns="91440" tIns="45720" rIns="91440" bIns="45720" rtlCol="0" anchor="ctr"/>
          <a:lstStyle>
            <a:lvl1pPr marL="0" algn="ctr" defTabSz="914400" rtl="0" eaLnBrk="1" latinLnBrk="0" hangingPunct="1">
              <a:defRPr sz="1100" b="1" kern="1200">
                <a:solidFill>
                  <a:schemeClr val="tx1">
                    <a:lumMod val="50000"/>
                    <a:lumOff val="50000"/>
                  </a:schemeClr>
                </a:solidFill>
                <a:latin typeface="+mn-lt"/>
                <a:ea typeface="+mn-ea"/>
                <a:cs typeface="+mn-cs"/>
              </a:defRPr>
            </a:lvl1pPr>
          </a:lstStyle>
          <a:p>
            <a:endParaRPr lang="en-US" dirty="0"/>
          </a:p>
        </p:txBody>
      </p:sp>
      <p:sp>
        <p:nvSpPr>
          <p:cNvPr id="6" name="Slide Number Placeholder 5"/>
          <p:cNvSpPr>
            <a:spLocks noGrp="1"/>
          </p:cNvSpPr>
          <p:nvPr>
            <p:ph type="sldNum" sz="quarter" idx="4"/>
          </p:nvPr>
        </p:nvSpPr>
        <p:spPr>
          <a:xfrm>
            <a:off x="6553200" y="6225988"/>
            <a:ext cx="2133600" cy="277906"/>
          </a:xfrm>
          <a:prstGeom prst="rect">
            <a:avLst/>
          </a:prstGeom>
        </p:spPr>
        <p:txBody>
          <a:bodyPr vert="horz" lIns="91440" tIns="45720" rIns="91440" bIns="45720" rtlCol="0" anchor="ctr"/>
          <a:lstStyle>
            <a:lvl1pPr marL="0" algn="r" defTabSz="914400" rtl="0" eaLnBrk="1" latinLnBrk="0" hangingPunct="1">
              <a:defRPr sz="1400" b="1" kern="1200">
                <a:solidFill>
                  <a:schemeClr val="tx1">
                    <a:lumMod val="50000"/>
                    <a:lumOff val="50000"/>
                  </a:schemeClr>
                </a:solidFill>
                <a:latin typeface="+mn-lt"/>
                <a:ea typeface="+mn-ea"/>
                <a:cs typeface="+mn-cs"/>
              </a:defRPr>
            </a:lvl1pPr>
          </a:lstStyle>
          <a:p>
            <a:fld id="{7482547E-C51E-4D2E-832C-2F3EE4AF589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Lst>
  <p:txStyles>
    <p:titleStyle>
      <a:lvl1pPr algn="ctr" defTabSz="914400" rtl="0" eaLnBrk="1" latinLnBrk="0" hangingPunct="1">
        <a:lnSpc>
          <a:spcPts val="5600"/>
        </a:lnSpc>
        <a:spcBef>
          <a:spcPct val="0"/>
        </a:spcBef>
        <a:buNone/>
        <a:defRPr sz="5400" b="1" kern="1200" baseline="0">
          <a:gradFill>
            <a:gsLst>
              <a:gs pos="50000">
                <a:schemeClr val="tx1">
                  <a:lumMod val="65000"/>
                  <a:lumOff val="35000"/>
                </a:schemeClr>
              </a:gs>
              <a:gs pos="100000">
                <a:schemeClr val="tx1">
                  <a:lumMod val="85000"/>
                  <a:lumOff val="15000"/>
                </a:schemeClr>
              </a:gs>
            </a:gsLst>
            <a:lin ang="5400000" scaled="0"/>
          </a:gradFill>
          <a:effectLst/>
          <a:latin typeface="+mj-lt"/>
          <a:ea typeface="+mj-ea"/>
          <a:cs typeface="+mj-cs"/>
        </a:defRPr>
      </a:lvl1pPr>
    </p:titleStyle>
    <p:bodyStyle>
      <a:lvl1pPr marL="342900" indent="-342900" algn="l" defTabSz="914400" rtl="0" eaLnBrk="1" latinLnBrk="0" hangingPunct="1">
        <a:spcBef>
          <a:spcPts val="2000"/>
        </a:spcBef>
        <a:buSzPct val="80000"/>
        <a:buFont typeface="Wingdings" pitchFamily="2" charset="2"/>
        <a:buChar char="l"/>
        <a:defRPr sz="24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685800" indent="-336550" algn="l" defTabSz="914400" rtl="0" eaLnBrk="1" latinLnBrk="0" hangingPunct="1">
        <a:spcBef>
          <a:spcPct val="20000"/>
        </a:spcBef>
        <a:buSzPct val="80000"/>
        <a:buFont typeface="Wingdings" pitchFamily="2" charset="2"/>
        <a:buChar char="l"/>
        <a:defRPr sz="22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2pPr>
      <a:lvl3pPr marL="1035050" indent="-349250" algn="l" defTabSz="914400" rtl="0" eaLnBrk="1" latinLnBrk="0" hangingPunct="1">
        <a:spcBef>
          <a:spcPct val="20000"/>
        </a:spcBef>
        <a:buSzPct val="80000"/>
        <a:buFont typeface="Wingdings" pitchFamily="2" charset="2"/>
        <a:buChar char="l"/>
        <a:defRPr sz="20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3pPr>
      <a:lvl4pPr marL="1371600" indent="-336550" algn="l" defTabSz="914400" rtl="0" eaLnBrk="1" latinLnBrk="0" hangingPunct="1">
        <a:spcBef>
          <a:spcPct val="20000"/>
        </a:spcBef>
        <a:buSzPct val="80000"/>
        <a:buFont typeface="Wingdings" pitchFamily="2" charset="2"/>
        <a:buChar char="l"/>
        <a:defRPr sz="18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4pPr>
      <a:lvl5pPr marL="1720850" indent="-349250" algn="l" defTabSz="914400" rtl="0" eaLnBrk="1" latinLnBrk="0" hangingPunct="1">
        <a:spcBef>
          <a:spcPct val="20000"/>
        </a:spcBef>
        <a:buSzPct val="80000"/>
        <a:buFont typeface="Wingdings" pitchFamily="2" charset="2"/>
        <a:buChar char="l"/>
        <a:defRPr sz="18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58368" y="5029200"/>
            <a:ext cx="7827264" cy="685800"/>
          </a:xfrm>
        </p:spPr>
        <p:txBody>
          <a:bodyPr>
            <a:normAutofit fontScale="90000"/>
          </a:bodyPr>
          <a:lstStyle/>
          <a:p>
            <a:r>
              <a:rPr lang="en-US" dirty="0" smtClean="0"/>
              <a:t>Hands-on Approach to </a:t>
            </a:r>
            <a:br>
              <a:rPr lang="en-US" dirty="0" smtClean="0"/>
            </a:br>
            <a:r>
              <a:rPr lang="en-US" dirty="0" smtClean="0"/>
              <a:t>Learning Art and Culture</a:t>
            </a:r>
            <a:endParaRPr lang="en-US" dirty="0"/>
          </a:p>
        </p:txBody>
      </p:sp>
      <p:sp>
        <p:nvSpPr>
          <p:cNvPr id="6" name="Subtitle 5"/>
          <p:cNvSpPr>
            <a:spLocks noGrp="1"/>
          </p:cNvSpPr>
          <p:nvPr>
            <p:ph type="subTitle" idx="1"/>
          </p:nvPr>
        </p:nvSpPr>
        <p:spPr>
          <a:xfrm>
            <a:off x="685800" y="5867400"/>
            <a:ext cx="7827264" cy="501000"/>
          </a:xfrm>
        </p:spPr>
        <p:txBody>
          <a:bodyPr>
            <a:normAutofit fontScale="55000" lnSpcReduction="20000"/>
          </a:bodyPr>
          <a:lstStyle/>
          <a:p>
            <a:r>
              <a:rPr lang="en-US" dirty="0" smtClean="0"/>
              <a:t>World Learning/SIT August  2010 Symposium</a:t>
            </a:r>
          </a:p>
          <a:p>
            <a:r>
              <a:rPr lang="en-US" dirty="0" err="1" smtClean="0"/>
              <a:t>Souleye</a:t>
            </a:r>
            <a:r>
              <a:rPr lang="en-US" dirty="0" smtClean="0"/>
              <a:t> </a:t>
            </a:r>
            <a:r>
              <a:rPr lang="en-US" dirty="0" err="1" smtClean="0"/>
              <a:t>Diallo</a:t>
            </a:r>
            <a:r>
              <a:rPr lang="en-US" dirty="0" smtClean="0"/>
              <a:t>, Academic Director</a:t>
            </a:r>
          </a:p>
          <a:p>
            <a:r>
              <a:rPr lang="en-US" dirty="0" smtClean="0"/>
              <a:t>Senegal: National Identity and the Arts</a:t>
            </a:r>
          </a:p>
        </p:txBody>
      </p:sp>
      <p:pic>
        <p:nvPicPr>
          <p:cNvPr id="4" name="Picture 3" descr="IMG_1691.jpg"/>
          <p:cNvPicPr>
            <a:picLocks noChangeAspect="1"/>
          </p:cNvPicPr>
          <p:nvPr/>
        </p:nvPicPr>
        <p:blipFill>
          <a:blip r:embed="rId3" cstate="print">
            <a:alphaModFix/>
          </a:blip>
          <a:srcRect l="38603" t="44118" r="38603" b="29412"/>
          <a:stretch>
            <a:fillRect/>
          </a:stretch>
        </p:blipFill>
        <p:spPr>
          <a:xfrm>
            <a:off x="2133600" y="457200"/>
            <a:ext cx="4603002" cy="39624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Kora</a:t>
            </a:r>
            <a:endParaRPr lang="en-US" dirty="0"/>
          </a:p>
        </p:txBody>
      </p:sp>
      <p:sp>
        <p:nvSpPr>
          <p:cNvPr id="5" name="Text Placeholder 4"/>
          <p:cNvSpPr>
            <a:spLocks noGrp="1"/>
          </p:cNvSpPr>
          <p:nvPr>
            <p:ph type="body" sz="half" idx="2"/>
          </p:nvPr>
        </p:nvSpPr>
        <p:spPr>
          <a:xfrm>
            <a:off x="591670" y="1748118"/>
            <a:ext cx="2837330" cy="3814482"/>
          </a:xfrm>
        </p:spPr>
        <p:txBody>
          <a:bodyPr/>
          <a:lstStyle/>
          <a:p>
            <a:r>
              <a:rPr lang="en-US" dirty="0" smtClean="0"/>
              <a:t>“Fun! I was able to have intimate instruction. I liked that you didn’t need to have a musical background.”</a:t>
            </a:r>
            <a:endParaRPr lang="en-US" dirty="0"/>
          </a:p>
        </p:txBody>
      </p:sp>
      <p:pic>
        <p:nvPicPr>
          <p:cNvPr id="7" name="Content Placeholder 6" descr="IMG_1680.JPG"/>
          <p:cNvPicPr>
            <a:picLocks noGrp="1" noChangeAspect="1"/>
          </p:cNvPicPr>
          <p:nvPr>
            <p:ph idx="1"/>
          </p:nvPr>
        </p:nvPicPr>
        <p:blipFill>
          <a:blip r:embed="rId3" cstate="print"/>
          <a:srcRect t="-3426" b="-3426"/>
          <a:stretch>
            <a:fillRect/>
          </a:stretch>
        </p:blipFill>
        <p:spPr>
          <a:xfrm>
            <a:off x="3581400" y="-152400"/>
            <a:ext cx="5013960" cy="7142496"/>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ance with paintings in bkgrnd.jpg"/>
          <p:cNvPicPr>
            <a:picLocks noGrp="1" noChangeAspect="1"/>
          </p:cNvPicPr>
          <p:nvPr>
            <p:ph type="pic" sz="quarter" idx="4294967295"/>
          </p:nvPr>
        </p:nvPicPr>
        <p:blipFill>
          <a:blip r:embed="rId3" cstate="print"/>
          <a:srcRect l="-11792" t="16667" r="-11792"/>
          <a:stretch>
            <a:fillRect/>
          </a:stretch>
        </p:blipFill>
        <p:spPr>
          <a:xfrm>
            <a:off x="-457200" y="914400"/>
            <a:ext cx="9829800" cy="5334000"/>
          </a:xfrm>
        </p:spPr>
      </p:pic>
      <p:sp>
        <p:nvSpPr>
          <p:cNvPr id="2" name="Title 1"/>
          <p:cNvSpPr>
            <a:spLocks noGrp="1"/>
          </p:cNvSpPr>
          <p:nvPr>
            <p:ph type="title"/>
          </p:nvPr>
        </p:nvSpPr>
        <p:spPr>
          <a:xfrm>
            <a:off x="685800" y="228600"/>
            <a:ext cx="7823200" cy="775541"/>
          </a:xfrm>
        </p:spPr>
        <p:txBody>
          <a:bodyPr/>
          <a:lstStyle/>
          <a:p>
            <a:r>
              <a:rPr lang="en-US" dirty="0" smtClean="0"/>
              <a:t>Dance</a:t>
            </a:r>
            <a:endParaRPr lang="en-US" dirty="0"/>
          </a:p>
        </p:txBody>
      </p:sp>
      <p:sp>
        <p:nvSpPr>
          <p:cNvPr id="17" name="Text Placeholder 16"/>
          <p:cNvSpPr>
            <a:spLocks noGrp="1"/>
          </p:cNvSpPr>
          <p:nvPr>
            <p:ph type="body" idx="1"/>
          </p:nvPr>
        </p:nvSpPr>
        <p:spPr>
          <a:xfrm>
            <a:off x="609600" y="5181600"/>
            <a:ext cx="7823200" cy="554694"/>
          </a:xfrm>
        </p:spPr>
        <p:txBody>
          <a:bodyPr>
            <a:normAutofit fontScale="85000" lnSpcReduction="20000"/>
          </a:bodyPr>
          <a:lstStyle/>
          <a:p>
            <a:r>
              <a:rPr lang="en-US" dirty="0" smtClean="0">
                <a:solidFill>
                  <a:schemeClr val="bg1"/>
                </a:solidFill>
              </a:rPr>
              <a:t>“It’s amazing that we learned that whole dance without any words to help us! Show and learn worked really well!”</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Arts workshops</a:t>
            </a:r>
            <a:endParaRPr lang="en-US" dirty="0"/>
          </a:p>
        </p:txBody>
      </p:sp>
      <p:sp>
        <p:nvSpPr>
          <p:cNvPr id="5" name="Content Placeholder 4"/>
          <p:cNvSpPr>
            <a:spLocks noGrp="1"/>
          </p:cNvSpPr>
          <p:nvPr>
            <p:ph idx="1"/>
          </p:nvPr>
        </p:nvSpPr>
        <p:spPr>
          <a:xfrm>
            <a:off x="914401" y="1747838"/>
            <a:ext cx="3810000" cy="4303338"/>
          </a:xfrm>
        </p:spPr>
        <p:txBody>
          <a:bodyPr/>
          <a:lstStyle/>
          <a:p>
            <a:pPr>
              <a:buNone/>
            </a:pPr>
            <a:r>
              <a:rPr lang="en-US" dirty="0" smtClean="0"/>
              <a:t>Students choose options:</a:t>
            </a:r>
          </a:p>
          <a:p>
            <a:r>
              <a:rPr lang="en-US" dirty="0" smtClean="0"/>
              <a:t>Ceramics/pottery</a:t>
            </a:r>
          </a:p>
          <a:p>
            <a:r>
              <a:rPr lang="en-US" dirty="0" smtClean="0"/>
              <a:t>Bronze sculpture</a:t>
            </a:r>
          </a:p>
          <a:p>
            <a:r>
              <a:rPr lang="en-US" dirty="0" smtClean="0"/>
              <a:t>Glass Painting </a:t>
            </a:r>
          </a:p>
          <a:p>
            <a:r>
              <a:rPr lang="en-US" dirty="0" smtClean="0"/>
              <a:t>Batik</a:t>
            </a:r>
          </a:p>
        </p:txBody>
      </p:sp>
      <p:pic>
        <p:nvPicPr>
          <p:cNvPr id="6" name="Content Placeholder 3" descr="IMG_1683.jpg"/>
          <p:cNvPicPr>
            <a:picLocks noChangeAspect="1"/>
          </p:cNvPicPr>
          <p:nvPr/>
        </p:nvPicPr>
        <p:blipFill>
          <a:blip r:embed="rId3" cstate="print"/>
          <a:stretch>
            <a:fillRect/>
          </a:stretch>
        </p:blipFill>
        <p:spPr>
          <a:xfrm>
            <a:off x="5105400" y="1676400"/>
            <a:ext cx="3293085" cy="438943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1828800"/>
            <a:ext cx="3794760" cy="533400"/>
          </a:xfrm>
        </p:spPr>
        <p:txBody>
          <a:bodyPr>
            <a:normAutofit fontScale="90000"/>
          </a:bodyPr>
          <a:lstStyle/>
          <a:p>
            <a:r>
              <a:rPr lang="en-US" dirty="0" smtClean="0"/>
              <a:t>Ceramics</a:t>
            </a:r>
            <a:br>
              <a:rPr lang="en-US" dirty="0" smtClean="0"/>
            </a:br>
            <a:endParaRPr lang="en-US" dirty="0"/>
          </a:p>
        </p:txBody>
      </p:sp>
      <p:pic>
        <p:nvPicPr>
          <p:cNvPr id="4" name="Content Placeholder 3" descr="IMG_1689.jpg"/>
          <p:cNvPicPr>
            <a:picLocks noGrp="1" noChangeAspect="1"/>
          </p:cNvPicPr>
          <p:nvPr>
            <p:ph idx="1"/>
          </p:nvPr>
        </p:nvPicPr>
        <p:blipFill>
          <a:blip r:embed="rId2" cstate="print"/>
          <a:srcRect t="-44979" b="-44979"/>
          <a:stretch>
            <a:fillRect/>
          </a:stretch>
        </p:blipFill>
        <p:spPr>
          <a:xfrm>
            <a:off x="228600" y="-533400"/>
            <a:ext cx="5486400" cy="7815497"/>
          </a:xfrm>
        </p:spPr>
      </p:pic>
      <p:sp>
        <p:nvSpPr>
          <p:cNvPr id="5" name="Text Placeholder 4"/>
          <p:cNvSpPr>
            <a:spLocks noGrp="1"/>
          </p:cNvSpPr>
          <p:nvPr>
            <p:ph type="body" sz="half" idx="2"/>
          </p:nvPr>
        </p:nvSpPr>
        <p:spPr>
          <a:xfrm>
            <a:off x="5867400" y="1905000"/>
            <a:ext cx="2499360" cy="3814482"/>
          </a:xfrm>
        </p:spPr>
        <p:txBody>
          <a:bodyPr/>
          <a:lstStyle/>
          <a:p>
            <a:r>
              <a:rPr lang="en-US" dirty="0" smtClean="0"/>
              <a:t>“We were pretty much allowed to make whatever we wanted however we wanted. It was relaxing and interesting.”</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Bronze sculpture</a:t>
            </a:r>
            <a:endParaRPr lang="en-US" dirty="0"/>
          </a:p>
        </p:txBody>
      </p:sp>
      <p:sp>
        <p:nvSpPr>
          <p:cNvPr id="5" name="Text Placeholder 4"/>
          <p:cNvSpPr>
            <a:spLocks noGrp="1"/>
          </p:cNvSpPr>
          <p:nvPr>
            <p:ph type="body" sz="half" idx="2"/>
          </p:nvPr>
        </p:nvSpPr>
        <p:spPr>
          <a:xfrm>
            <a:off x="685800" y="4800600"/>
            <a:ext cx="3294530" cy="1604682"/>
          </a:xfrm>
        </p:spPr>
        <p:txBody>
          <a:bodyPr/>
          <a:lstStyle/>
          <a:p>
            <a:r>
              <a:rPr lang="en-US" dirty="0" smtClean="0"/>
              <a:t>“A perfect reflection of experiential learning. I really enjoyed it.”</a:t>
            </a:r>
            <a:endParaRPr lang="en-US" dirty="0"/>
          </a:p>
        </p:txBody>
      </p:sp>
      <p:pic>
        <p:nvPicPr>
          <p:cNvPr id="7" name="Content Placeholder 6" descr="IMG_1702.JPG"/>
          <p:cNvPicPr>
            <a:picLocks noGrp="1" noChangeAspect="1"/>
          </p:cNvPicPr>
          <p:nvPr>
            <p:ph idx="1"/>
          </p:nvPr>
        </p:nvPicPr>
        <p:blipFill>
          <a:blip r:embed="rId2" cstate="print"/>
          <a:srcRect t="-3426" b="-3426"/>
          <a:stretch>
            <a:fillRect/>
          </a:stretch>
        </p:blipFill>
        <p:spPr>
          <a:xfrm>
            <a:off x="4191000" y="475344"/>
            <a:ext cx="4480560" cy="6382656"/>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Glass Painting</a:t>
            </a:r>
            <a:endParaRPr lang="en-US" dirty="0"/>
          </a:p>
        </p:txBody>
      </p:sp>
      <p:pic>
        <p:nvPicPr>
          <p:cNvPr id="4" name="Content Placeholder 3" descr="IMG_1686.jpg"/>
          <p:cNvPicPr>
            <a:picLocks noGrp="1" noChangeAspect="1"/>
          </p:cNvPicPr>
          <p:nvPr>
            <p:ph idx="1"/>
          </p:nvPr>
        </p:nvPicPr>
        <p:blipFill>
          <a:blip r:embed="rId2" cstate="print"/>
          <a:srcRect t="-3442" b="-3442"/>
          <a:stretch>
            <a:fillRect/>
          </a:stretch>
        </p:blipFill>
        <p:spPr/>
      </p:pic>
      <p:sp>
        <p:nvSpPr>
          <p:cNvPr id="5" name="Text Placeholder 4"/>
          <p:cNvSpPr>
            <a:spLocks noGrp="1"/>
          </p:cNvSpPr>
          <p:nvPr>
            <p:ph type="body" sz="half" idx="2"/>
          </p:nvPr>
        </p:nvSpPr>
        <p:spPr/>
        <p:txBody>
          <a:bodyPr/>
          <a:lstStyle/>
          <a:p>
            <a:r>
              <a:rPr lang="en-US" dirty="0" smtClean="0"/>
              <a:t>“</a:t>
            </a:r>
            <a:r>
              <a:rPr lang="en-US" dirty="0" err="1" smtClean="0"/>
              <a:t>Séa</a:t>
            </a:r>
            <a:r>
              <a:rPr lang="en-US" dirty="0" smtClean="0"/>
              <a:t> showed us the basics, but then left us to our own imagination. He was very interested in what we were trying to portray. It was like a real exchange.”</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Batik</a:t>
            </a:r>
            <a:endParaRPr lang="en-US" dirty="0"/>
          </a:p>
        </p:txBody>
      </p:sp>
      <p:sp>
        <p:nvSpPr>
          <p:cNvPr id="5" name="Text Placeholder 4"/>
          <p:cNvSpPr>
            <a:spLocks noGrp="1"/>
          </p:cNvSpPr>
          <p:nvPr>
            <p:ph type="body" sz="half" idx="2"/>
          </p:nvPr>
        </p:nvSpPr>
        <p:spPr>
          <a:xfrm>
            <a:off x="685800" y="5410200"/>
            <a:ext cx="8077200" cy="995082"/>
          </a:xfrm>
        </p:spPr>
        <p:txBody>
          <a:bodyPr/>
          <a:lstStyle/>
          <a:p>
            <a:r>
              <a:rPr lang="en-US" dirty="0" smtClean="0"/>
              <a:t>“I loved the batik! They did a really great job of explaining the process and helping us along the way.”</a:t>
            </a:r>
            <a:endParaRPr lang="en-US" dirty="0"/>
          </a:p>
        </p:txBody>
      </p:sp>
      <p:pic>
        <p:nvPicPr>
          <p:cNvPr id="8" name="Content Placeholder 7" descr="batik-tampon.JPG"/>
          <p:cNvPicPr>
            <a:picLocks noGrp="1" noChangeAspect="1"/>
          </p:cNvPicPr>
          <p:nvPr>
            <p:ph idx="1"/>
          </p:nvPr>
        </p:nvPicPr>
        <p:blipFill>
          <a:blip r:embed="rId2" cstate="print"/>
          <a:srcRect t="-44979" b="-44979"/>
          <a:stretch>
            <a:fillRect/>
          </a:stretch>
        </p:blipFill>
        <p:spPr>
          <a:xfrm>
            <a:off x="2209800" y="-1905000"/>
            <a:ext cx="6614160" cy="9422016"/>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3630.JPG"/>
          <p:cNvPicPr>
            <a:picLocks noGrp="1" noChangeAspect="1"/>
          </p:cNvPicPr>
          <p:nvPr>
            <p:ph idx="1"/>
          </p:nvPr>
        </p:nvPicPr>
        <p:blipFill>
          <a:blip r:embed="rId3" cstate="print"/>
          <a:srcRect l="-77453" r="-77453"/>
          <a:stretch>
            <a:fillRect/>
          </a:stretch>
        </p:blipFill>
        <p:spPr>
          <a:xfrm>
            <a:off x="-2438400" y="304800"/>
            <a:ext cx="10591800" cy="6232227"/>
          </a:xfrm>
        </p:spPr>
      </p:pic>
      <p:sp>
        <p:nvSpPr>
          <p:cNvPr id="2" name="Title 1"/>
          <p:cNvSpPr>
            <a:spLocks noGrp="1"/>
          </p:cNvSpPr>
          <p:nvPr>
            <p:ph type="title"/>
          </p:nvPr>
        </p:nvSpPr>
        <p:spPr>
          <a:xfrm>
            <a:off x="5029200" y="914400"/>
            <a:ext cx="3198813" cy="1264024"/>
          </a:xfrm>
        </p:spPr>
        <p:txBody>
          <a:bodyPr>
            <a:normAutofit fontScale="90000"/>
          </a:bodyPr>
          <a:lstStyle/>
          <a:p>
            <a:r>
              <a:rPr lang="en-US" dirty="0" smtClean="0"/>
              <a:t>Cultural</a:t>
            </a:r>
            <a:br>
              <a:rPr lang="en-US" dirty="0" smtClean="0"/>
            </a:br>
            <a:r>
              <a:rPr lang="en-US" dirty="0" smtClean="0"/>
              <a:t>practices  workshops</a:t>
            </a:r>
            <a:endParaRPr lang="en-US" dirty="0"/>
          </a:p>
        </p:txBody>
      </p:sp>
      <p:sp>
        <p:nvSpPr>
          <p:cNvPr id="5" name="TextBox 4"/>
          <p:cNvSpPr txBox="1"/>
          <p:nvPr/>
        </p:nvSpPr>
        <p:spPr>
          <a:xfrm>
            <a:off x="5486400" y="3200400"/>
            <a:ext cx="3048000" cy="3046988"/>
          </a:xfrm>
          <a:prstGeom prst="rect">
            <a:avLst/>
          </a:prstGeom>
          <a:noFill/>
        </p:spPr>
        <p:txBody>
          <a:bodyPr wrap="square" rtlCol="0">
            <a:spAutoFit/>
          </a:bodyPr>
          <a:lstStyle/>
          <a:p>
            <a:pPr marL="342900" indent="-342900">
              <a:buFont typeface="Arial"/>
              <a:buChar char="•"/>
            </a:pPr>
            <a:r>
              <a:rPr lang="en-US" sz="2400" dirty="0" smtClean="0"/>
              <a:t>Cooking </a:t>
            </a:r>
            <a:r>
              <a:rPr lang="en-US" sz="2400" i="1" dirty="0" err="1" smtClean="0"/>
              <a:t>cëbujën</a:t>
            </a:r>
            <a:endParaRPr lang="en-US" sz="2400" i="1" dirty="0" smtClean="0"/>
          </a:p>
          <a:p>
            <a:pPr marL="342900" indent="-342900">
              <a:buFont typeface="Arial"/>
              <a:buChar char="•"/>
            </a:pPr>
            <a:r>
              <a:rPr lang="en-US" sz="2400" dirty="0" smtClean="0"/>
              <a:t>Preparing natural juices</a:t>
            </a:r>
          </a:p>
          <a:p>
            <a:pPr marL="342900" indent="-342900">
              <a:buFont typeface="Arial"/>
              <a:buChar char="•"/>
            </a:pPr>
            <a:r>
              <a:rPr lang="en-US" sz="2400" dirty="0" smtClean="0"/>
              <a:t>Buying fabric and having clothes made at the tailor</a:t>
            </a:r>
          </a:p>
          <a:p>
            <a:pPr marL="342900" indent="-342900">
              <a:buFont typeface="Arial"/>
              <a:buChar char="•"/>
            </a:pPr>
            <a:r>
              <a:rPr lang="en-US" sz="2400" dirty="0" smtClean="0"/>
              <a:t>Senegalese values and beliefs</a:t>
            </a: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Cooking </a:t>
            </a:r>
            <a:r>
              <a:rPr lang="en-US" dirty="0" err="1" smtClean="0"/>
              <a:t>cëbujën</a:t>
            </a:r>
            <a:endParaRPr lang="en-US" dirty="0"/>
          </a:p>
        </p:txBody>
      </p:sp>
      <p:sp>
        <p:nvSpPr>
          <p:cNvPr id="5" name="Text Placeholder 4"/>
          <p:cNvSpPr>
            <a:spLocks noGrp="1"/>
          </p:cNvSpPr>
          <p:nvPr>
            <p:ph type="body" idx="1"/>
          </p:nvPr>
        </p:nvSpPr>
        <p:spPr>
          <a:xfrm>
            <a:off x="533400" y="5715000"/>
            <a:ext cx="3794760" cy="914400"/>
          </a:xfrm>
        </p:spPr>
        <p:txBody>
          <a:bodyPr>
            <a:normAutofit fontScale="77500" lnSpcReduction="20000"/>
          </a:bodyPr>
          <a:lstStyle/>
          <a:p>
            <a:r>
              <a:rPr lang="en-US" dirty="0" smtClean="0"/>
              <a:t>“Learning the </a:t>
            </a:r>
            <a:r>
              <a:rPr lang="en-US" i="1" dirty="0" err="1" smtClean="0"/>
              <a:t>cëbujën</a:t>
            </a:r>
            <a:r>
              <a:rPr lang="en-US" dirty="0" smtClean="0"/>
              <a:t> song was fun and made me realize how central this dish is to the culture.”</a:t>
            </a:r>
            <a:endParaRPr lang="en-US" dirty="0"/>
          </a:p>
        </p:txBody>
      </p:sp>
      <p:pic>
        <p:nvPicPr>
          <p:cNvPr id="4" name="Content Placeholder 3" descr="IMG_3636.JPG"/>
          <p:cNvPicPr>
            <a:picLocks noGrp="1" noChangeAspect="1"/>
          </p:cNvPicPr>
          <p:nvPr>
            <p:ph sz="half" idx="2"/>
          </p:nvPr>
        </p:nvPicPr>
        <p:blipFill>
          <a:blip r:embed="rId3" cstate="print"/>
          <a:srcRect l="-20511" t="20202" r="-20511"/>
          <a:stretch>
            <a:fillRect/>
          </a:stretch>
        </p:blipFill>
        <p:spPr>
          <a:xfrm>
            <a:off x="0" y="1371600"/>
            <a:ext cx="5027820" cy="4267200"/>
          </a:xfrm>
        </p:spPr>
      </p:pic>
      <p:sp>
        <p:nvSpPr>
          <p:cNvPr id="6" name="Text Placeholder 5"/>
          <p:cNvSpPr>
            <a:spLocks noGrp="1"/>
          </p:cNvSpPr>
          <p:nvPr>
            <p:ph type="body" sz="quarter" idx="3"/>
          </p:nvPr>
        </p:nvSpPr>
        <p:spPr>
          <a:xfrm>
            <a:off x="4648200" y="1371600"/>
            <a:ext cx="3566160" cy="639762"/>
          </a:xfrm>
        </p:spPr>
        <p:txBody>
          <a:bodyPr>
            <a:normAutofit fontScale="55000" lnSpcReduction="20000"/>
          </a:bodyPr>
          <a:lstStyle/>
          <a:p>
            <a:r>
              <a:rPr lang="en-US" dirty="0" smtClean="0"/>
              <a:t>“After the workshop where we made </a:t>
            </a:r>
            <a:r>
              <a:rPr lang="en-US" dirty="0" err="1" smtClean="0"/>
              <a:t>cëbujën</a:t>
            </a:r>
            <a:r>
              <a:rPr lang="en-US" dirty="0" smtClean="0"/>
              <a:t> with the profs, I felt more comfortable making it at home with my sisters.”</a:t>
            </a:r>
            <a:endParaRPr lang="en-US" dirty="0"/>
          </a:p>
        </p:txBody>
      </p:sp>
      <p:pic>
        <p:nvPicPr>
          <p:cNvPr id="8" name="Content Placeholder 3" descr="IMG_3633.JPG"/>
          <p:cNvPicPr>
            <a:picLocks noGrp="1" noChangeAspect="1"/>
          </p:cNvPicPr>
          <p:nvPr>
            <p:ph sz="quarter" idx="4"/>
          </p:nvPr>
        </p:nvPicPr>
        <p:blipFill>
          <a:blip r:embed="rId4" cstate="print"/>
          <a:srcRect l="-20542" r="-20542"/>
          <a:stretch>
            <a:fillRect/>
          </a:stretch>
        </p:blipFill>
        <p:spPr>
          <a:xfrm>
            <a:off x="4191000" y="2133600"/>
            <a:ext cx="4343400" cy="4619571"/>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609600" y="1524000"/>
            <a:ext cx="7620000" cy="402197"/>
          </a:xfrm>
        </p:spPr>
        <p:txBody>
          <a:bodyPr>
            <a:normAutofit fontScale="92500" lnSpcReduction="10000"/>
          </a:bodyPr>
          <a:lstStyle/>
          <a:p>
            <a:r>
              <a:rPr lang="en-US" dirty="0" smtClean="0"/>
              <a:t>“Now I can make </a:t>
            </a:r>
            <a:r>
              <a:rPr lang="en-US" dirty="0" err="1" smtClean="0"/>
              <a:t>bouye</a:t>
            </a:r>
            <a:r>
              <a:rPr lang="en-US" dirty="0" smtClean="0"/>
              <a:t> and </a:t>
            </a:r>
            <a:r>
              <a:rPr lang="en-US" dirty="0" err="1" smtClean="0"/>
              <a:t>bissap</a:t>
            </a:r>
            <a:r>
              <a:rPr lang="en-US" dirty="0" smtClean="0"/>
              <a:t> for my family in the USA.”</a:t>
            </a:r>
            <a:endParaRPr lang="en-US" dirty="0"/>
          </a:p>
        </p:txBody>
      </p:sp>
      <p:pic>
        <p:nvPicPr>
          <p:cNvPr id="4" name="Content Placeholder 3" descr="IMG_3673.JPG"/>
          <p:cNvPicPr>
            <a:picLocks noGrp="1" noChangeAspect="1"/>
          </p:cNvPicPr>
          <p:nvPr>
            <p:ph sz="half" idx="2"/>
          </p:nvPr>
        </p:nvPicPr>
        <p:blipFill>
          <a:blip r:embed="rId2" cstate="print"/>
          <a:srcRect l="-20511" t="20202" r="-20511"/>
          <a:stretch>
            <a:fillRect/>
          </a:stretch>
        </p:blipFill>
        <p:spPr>
          <a:xfrm>
            <a:off x="381000" y="2057400"/>
            <a:ext cx="4578902" cy="4267200"/>
          </a:xfrm>
        </p:spPr>
      </p:pic>
      <p:sp>
        <p:nvSpPr>
          <p:cNvPr id="8" name="Title 7"/>
          <p:cNvSpPr>
            <a:spLocks noGrp="1"/>
          </p:cNvSpPr>
          <p:nvPr>
            <p:ph type="title"/>
          </p:nvPr>
        </p:nvSpPr>
        <p:spPr/>
        <p:txBody>
          <a:bodyPr/>
          <a:lstStyle/>
          <a:p>
            <a:r>
              <a:rPr lang="en-US" dirty="0" smtClean="0"/>
              <a:t>Preparing local juices</a:t>
            </a:r>
            <a:endParaRPr lang="en-US" dirty="0"/>
          </a:p>
        </p:txBody>
      </p:sp>
      <p:pic>
        <p:nvPicPr>
          <p:cNvPr id="9" name="Content Placeholder 3" descr="IMG_3719.JPG"/>
          <p:cNvPicPr>
            <a:picLocks noGrp="1" noChangeAspect="1"/>
          </p:cNvPicPr>
          <p:nvPr>
            <p:ph sz="quarter" idx="4"/>
          </p:nvPr>
        </p:nvPicPr>
        <p:blipFill>
          <a:blip r:embed="rId3" cstate="print"/>
          <a:srcRect l="-20542" r="-20542"/>
          <a:stretch>
            <a:fillRect/>
          </a:stretch>
        </p:blipFill>
        <p:spPr>
          <a:xfrm>
            <a:off x="4267200" y="2057400"/>
            <a:ext cx="4038600" cy="4295391"/>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dirty="0"/>
          </a:p>
        </p:txBody>
      </p:sp>
      <p:sp>
        <p:nvSpPr>
          <p:cNvPr id="3" name="Content Placeholder 2"/>
          <p:cNvSpPr>
            <a:spLocks noGrp="1"/>
          </p:cNvSpPr>
          <p:nvPr>
            <p:ph sz="half" idx="1"/>
          </p:nvPr>
        </p:nvSpPr>
        <p:spPr>
          <a:xfrm>
            <a:off x="914400" y="1371600"/>
            <a:ext cx="7010400" cy="1752600"/>
          </a:xfrm>
        </p:spPr>
        <p:txBody>
          <a:bodyPr>
            <a:normAutofit/>
          </a:bodyPr>
          <a:lstStyle/>
          <a:p>
            <a:r>
              <a:rPr lang="en-US" dirty="0" smtClean="0"/>
              <a:t>Introduction to the hands-on approach</a:t>
            </a:r>
          </a:p>
          <a:p>
            <a:r>
              <a:rPr lang="en-US" dirty="0" smtClean="0"/>
              <a:t>Workshop examples</a:t>
            </a:r>
          </a:p>
          <a:p>
            <a:r>
              <a:rPr lang="en-US" dirty="0" smtClean="0"/>
              <a:t>Student performance and conclusion</a:t>
            </a:r>
            <a:endParaRPr lang="en-US" dirty="0"/>
          </a:p>
        </p:txBody>
      </p:sp>
      <p:pic>
        <p:nvPicPr>
          <p:cNvPr id="16" name="Content Placeholder 15" descr="Gaby with Emma music.jpg"/>
          <p:cNvPicPr>
            <a:picLocks noGrp="1" noChangeAspect="1"/>
          </p:cNvPicPr>
          <p:nvPr>
            <p:ph sz="half" idx="2"/>
          </p:nvPr>
        </p:nvPicPr>
        <p:blipFill>
          <a:blip r:embed="rId2" cstate="print"/>
          <a:srcRect t="-40795" b="-40795"/>
          <a:stretch>
            <a:fillRect/>
          </a:stretch>
        </p:blipFill>
        <p:spPr>
          <a:xfrm>
            <a:off x="2209800" y="1905000"/>
            <a:ext cx="4876800" cy="5904347"/>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3760.JPG"/>
          <p:cNvPicPr>
            <a:picLocks noGrp="1" noChangeAspect="1"/>
          </p:cNvPicPr>
          <p:nvPr>
            <p:ph idx="4294967295"/>
          </p:nvPr>
        </p:nvPicPr>
        <p:blipFill>
          <a:blip r:embed="rId3" cstate="print">
            <a:alphaModFix amt="81000"/>
          </a:blip>
          <a:srcRect l="-6663" r="-6663"/>
          <a:stretch>
            <a:fillRect/>
          </a:stretch>
        </p:blipFill>
        <p:spPr>
          <a:xfrm>
            <a:off x="-609600" y="1"/>
            <a:ext cx="10421938" cy="6858000"/>
          </a:xfrm>
        </p:spPr>
      </p:pic>
      <p:sp>
        <p:nvSpPr>
          <p:cNvPr id="2" name="Title 1"/>
          <p:cNvSpPr>
            <a:spLocks noGrp="1"/>
          </p:cNvSpPr>
          <p:nvPr>
            <p:ph type="title" idx="4294967295"/>
          </p:nvPr>
        </p:nvSpPr>
        <p:spPr>
          <a:xfrm>
            <a:off x="762000" y="609600"/>
            <a:ext cx="8382000" cy="1905000"/>
          </a:xfrm>
        </p:spPr>
        <p:txBody>
          <a:bodyPr>
            <a:normAutofit fontScale="90000"/>
          </a:bodyPr>
          <a:lstStyle/>
          <a:p>
            <a:r>
              <a:rPr lang="en-US" sz="3556" dirty="0" smtClean="0">
                <a:solidFill>
                  <a:schemeClr val="bg1"/>
                </a:solidFill>
              </a:rPr>
              <a:t>“Eating </a:t>
            </a:r>
            <a:r>
              <a:rPr lang="en-US" sz="3556" dirty="0" err="1" smtClean="0">
                <a:solidFill>
                  <a:schemeClr val="bg1"/>
                </a:solidFill>
              </a:rPr>
              <a:t>cëbujën</a:t>
            </a:r>
            <a:r>
              <a:rPr lang="en-US" sz="3556" dirty="0" smtClean="0">
                <a:solidFill>
                  <a:schemeClr val="bg1"/>
                </a:solidFill>
              </a:rPr>
              <a:t> around the bowl with the profs is one of the things I remember most  from orientation.”</a:t>
            </a:r>
            <a:endParaRPr lang="en-US" sz="3556"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rural life</a:t>
            </a:r>
            <a:endParaRPr lang="en-US" dirty="0"/>
          </a:p>
        </p:txBody>
      </p:sp>
      <p:sp>
        <p:nvSpPr>
          <p:cNvPr id="5" name="Text Placeholder 4"/>
          <p:cNvSpPr>
            <a:spLocks noGrp="1"/>
          </p:cNvSpPr>
          <p:nvPr>
            <p:ph type="body" idx="1"/>
          </p:nvPr>
        </p:nvSpPr>
        <p:spPr>
          <a:xfrm>
            <a:off x="1828800" y="1524000"/>
            <a:ext cx="5562602" cy="639762"/>
          </a:xfrm>
        </p:spPr>
        <p:txBody>
          <a:bodyPr>
            <a:normAutofit/>
          </a:bodyPr>
          <a:lstStyle/>
          <a:p>
            <a:r>
              <a:rPr lang="en-US" dirty="0" smtClean="0"/>
              <a:t>Harvesting </a:t>
            </a:r>
            <a:r>
              <a:rPr lang="en-US" i="1" dirty="0" err="1" smtClean="0"/>
              <a:t>fonio</a:t>
            </a:r>
            <a:endParaRPr lang="en-US" dirty="0"/>
          </a:p>
        </p:txBody>
      </p:sp>
      <p:pic>
        <p:nvPicPr>
          <p:cNvPr id="4" name="Content Placeholder 3" descr="IMG_2620.jpg"/>
          <p:cNvPicPr>
            <a:picLocks noGrp="1" noChangeAspect="1"/>
          </p:cNvPicPr>
          <p:nvPr>
            <p:ph sz="half" idx="2"/>
          </p:nvPr>
        </p:nvPicPr>
        <p:blipFill>
          <a:blip r:embed="rId3" cstate="print"/>
          <a:srcRect l="-12657" r="-12657" b="10101"/>
          <a:stretch>
            <a:fillRect/>
          </a:stretch>
        </p:blipFill>
        <p:spPr>
          <a:xfrm>
            <a:off x="609600" y="2286000"/>
            <a:ext cx="3566160" cy="3409788"/>
          </a:xfrm>
        </p:spPr>
      </p:pic>
      <p:pic>
        <p:nvPicPr>
          <p:cNvPr id="8" name="Content Placeholder 3" descr="IMG_2573.jpg"/>
          <p:cNvPicPr>
            <a:picLocks noGrp="1" noChangeAspect="1"/>
          </p:cNvPicPr>
          <p:nvPr>
            <p:ph sz="quarter" idx="4"/>
          </p:nvPr>
        </p:nvPicPr>
        <p:blipFill>
          <a:blip r:embed="rId4" cstate="print"/>
          <a:srcRect t="-20880" b="-20880"/>
          <a:stretch>
            <a:fillRect/>
          </a:stretch>
        </p:blipFill>
        <p:spPr>
          <a:xfrm>
            <a:off x="4191000" y="1676400"/>
            <a:ext cx="4227029" cy="44958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tik 4 stds.jpg"/>
          <p:cNvPicPr>
            <a:picLocks noChangeAspect="1"/>
          </p:cNvPicPr>
          <p:nvPr/>
        </p:nvPicPr>
        <p:blipFill>
          <a:blip r:embed="rId3" cstate="print">
            <a:alphaModFix amt="30000"/>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Learning culture through art</a:t>
            </a:r>
            <a:endParaRPr lang="en-US" dirty="0"/>
          </a:p>
        </p:txBody>
      </p:sp>
      <p:sp>
        <p:nvSpPr>
          <p:cNvPr id="3" name="Content Placeholder 2"/>
          <p:cNvSpPr>
            <a:spLocks noGrp="1"/>
          </p:cNvSpPr>
          <p:nvPr>
            <p:ph idx="1"/>
          </p:nvPr>
        </p:nvSpPr>
        <p:spPr>
          <a:xfrm>
            <a:off x="838200" y="2554662"/>
            <a:ext cx="7313613" cy="4303338"/>
          </a:xfrm>
        </p:spPr>
        <p:txBody>
          <a:bodyPr>
            <a:normAutofit/>
          </a:bodyPr>
          <a:lstStyle/>
          <a:p>
            <a:r>
              <a:rPr lang="en-US" dirty="0" smtClean="0">
                <a:solidFill>
                  <a:schemeClr val="tx1"/>
                </a:solidFill>
              </a:rPr>
              <a:t>While participating in various hands-on workshops students learn arts that can be immediately applied and shared with their friends, family and community. </a:t>
            </a:r>
          </a:p>
          <a:p>
            <a:r>
              <a:rPr lang="en-US" dirty="0" smtClean="0">
                <a:solidFill>
                  <a:schemeClr val="tx1"/>
                </a:solidFill>
              </a:rPr>
              <a:t>Being able to share and apply it immediately helps to master the art form more quickly.</a:t>
            </a:r>
          </a:p>
          <a:p>
            <a:r>
              <a:rPr lang="en-US" dirty="0" smtClean="0">
                <a:solidFill>
                  <a:schemeClr val="tx1"/>
                </a:solidFill>
              </a:rPr>
              <a:t>They learn how fundamental values such as hospitality (</a:t>
            </a:r>
            <a:r>
              <a:rPr lang="en-US" i="1" dirty="0" err="1" smtClean="0">
                <a:solidFill>
                  <a:schemeClr val="tx1"/>
                </a:solidFill>
              </a:rPr>
              <a:t>teranga</a:t>
            </a:r>
            <a:r>
              <a:rPr lang="en-US" dirty="0" smtClean="0">
                <a:solidFill>
                  <a:schemeClr val="tx1"/>
                </a:solidFill>
              </a:rPr>
              <a:t>), sharing (</a:t>
            </a:r>
            <a:r>
              <a:rPr lang="en-US" i="1" dirty="0" err="1" smtClean="0">
                <a:solidFill>
                  <a:schemeClr val="tx1"/>
                </a:solidFill>
              </a:rPr>
              <a:t>mbokk</a:t>
            </a:r>
            <a:r>
              <a:rPr lang="en-US" dirty="0" smtClean="0">
                <a:solidFill>
                  <a:schemeClr val="tx1"/>
                </a:solidFill>
              </a:rPr>
              <a:t>), patience (</a:t>
            </a:r>
            <a:r>
              <a:rPr lang="en-US" i="1" dirty="0" err="1" smtClean="0">
                <a:solidFill>
                  <a:schemeClr val="tx1"/>
                </a:solidFill>
              </a:rPr>
              <a:t>jom</a:t>
            </a:r>
            <a:r>
              <a:rPr lang="en-US" dirty="0" smtClean="0">
                <a:solidFill>
                  <a:schemeClr val="tx1"/>
                </a:solidFill>
              </a:rPr>
              <a:t>) and self-integrity (</a:t>
            </a:r>
            <a:r>
              <a:rPr lang="en-US" i="1" dirty="0" err="1" smtClean="0">
                <a:solidFill>
                  <a:schemeClr val="tx1"/>
                </a:solidFill>
              </a:rPr>
              <a:t>fayda</a:t>
            </a:r>
            <a:r>
              <a:rPr lang="en-US" dirty="0" smtClean="0">
                <a:solidFill>
                  <a:schemeClr val="tx1"/>
                </a:solidFill>
              </a:rPr>
              <a:t>) play essential roles in Senegalese culture.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676.JPG"/>
          <p:cNvPicPr>
            <a:picLocks noChangeAspect="1"/>
          </p:cNvPicPr>
          <p:nvPr/>
        </p:nvPicPr>
        <p:blipFill>
          <a:blip r:embed="rId3" cstate="print">
            <a:alphaModFix amt="32000"/>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Growth as an individual and cultural learner</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solidFill>
                  <a:schemeClr val="tx1"/>
                </a:solidFill>
              </a:rPr>
              <a:t>Students build confidence as they explore new ways to express their creativity</a:t>
            </a:r>
          </a:p>
          <a:p>
            <a:r>
              <a:rPr lang="en-US" dirty="0" smtClean="0">
                <a:solidFill>
                  <a:schemeClr val="tx1"/>
                </a:solidFill>
              </a:rPr>
              <a:t>They step out of their comfort zones and try different learning styles based on imitation and repetition</a:t>
            </a:r>
          </a:p>
          <a:p>
            <a:r>
              <a:rPr lang="en-US" dirty="0" smtClean="0">
                <a:solidFill>
                  <a:schemeClr val="tx1"/>
                </a:solidFill>
              </a:rPr>
              <a:t>They can apply what they learn in the fine arts to other areas such as language </a:t>
            </a:r>
          </a:p>
          <a:p>
            <a:r>
              <a:rPr lang="en-US" dirty="0" smtClean="0">
                <a:solidFill>
                  <a:schemeClr val="tx1"/>
                </a:solidFill>
              </a:rPr>
              <a:t>Gain a new appreciation for patience and careful observation</a:t>
            </a:r>
          </a:p>
          <a:p>
            <a:r>
              <a:rPr lang="en-US" dirty="0" smtClean="0">
                <a:solidFill>
                  <a:schemeClr val="tx1"/>
                </a:solidFill>
              </a:rPr>
              <a:t>Can laugh at themselves and foster a good sense of humor </a:t>
            </a:r>
          </a:p>
          <a:p>
            <a:r>
              <a:rPr lang="en-US" dirty="0" smtClean="0">
                <a:solidFill>
                  <a:schemeClr val="tx1"/>
                </a:solidFill>
              </a:rPr>
              <a:t>Find  it liberating:  once they master the skill, they have the freedom to let it go!</a:t>
            </a:r>
          </a:p>
          <a:p>
            <a:pPr>
              <a:buNone/>
            </a:pP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691.jpg"/>
          <p:cNvPicPr>
            <a:picLocks noChangeAspect="1"/>
          </p:cNvPicPr>
          <p:nvPr/>
        </p:nvPicPr>
        <p:blipFill>
          <a:blip r:embed="rId2" cstate="print">
            <a:alphaModFix amt="81000"/>
          </a:blip>
          <a:stretch>
            <a:fillRect/>
          </a:stretch>
        </p:blipFill>
        <p:spPr>
          <a:xfrm>
            <a:off x="0" y="0"/>
            <a:ext cx="9144000" cy="6858000"/>
          </a:xfrm>
          <a:prstGeom prst="rect">
            <a:avLst/>
          </a:prstGeom>
        </p:spPr>
      </p:pic>
      <p:sp>
        <p:nvSpPr>
          <p:cNvPr id="3" name="Content Placeholder 2"/>
          <p:cNvSpPr>
            <a:spLocks noGrp="1"/>
          </p:cNvSpPr>
          <p:nvPr>
            <p:ph type="body" idx="1"/>
          </p:nvPr>
        </p:nvSpPr>
        <p:spPr>
          <a:xfrm>
            <a:off x="533400" y="5257800"/>
            <a:ext cx="6324600" cy="1143000"/>
          </a:xfrm>
        </p:spPr>
        <p:txBody>
          <a:bodyPr>
            <a:normAutofit fontScale="92500"/>
          </a:bodyPr>
          <a:lstStyle/>
          <a:p>
            <a:r>
              <a:rPr lang="en-US" sz="2400" dirty="0" smtClean="0">
                <a:solidFill>
                  <a:schemeClr val="tx1"/>
                </a:solidFill>
              </a:rPr>
              <a:t>“Fine arts are that in which the hand, the head, </a:t>
            </a:r>
            <a:br>
              <a:rPr lang="en-US" sz="2400" dirty="0" smtClean="0">
                <a:solidFill>
                  <a:schemeClr val="tx1"/>
                </a:solidFill>
              </a:rPr>
            </a:br>
            <a:r>
              <a:rPr lang="en-US" sz="2400" dirty="0" smtClean="0">
                <a:solidFill>
                  <a:schemeClr val="tx1"/>
                </a:solidFill>
              </a:rPr>
              <a:t>and the heart of man go together.”</a:t>
            </a:r>
          </a:p>
          <a:p>
            <a:pPr marL="692150" lvl="1" indent="-342900" algn="r">
              <a:buNone/>
            </a:pPr>
            <a:r>
              <a:rPr lang="en-US" dirty="0" smtClean="0">
                <a:solidFill>
                  <a:schemeClr val="tx1"/>
                </a:solidFill>
              </a:rPr>
              <a:t>--John Ruskin</a:t>
            </a:r>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1678.JPG"/>
          <p:cNvPicPr>
            <a:picLocks noGrp="1" noChangeAspect="1"/>
          </p:cNvPicPr>
          <p:nvPr>
            <p:ph idx="1"/>
          </p:nvPr>
        </p:nvPicPr>
        <p:blipFill>
          <a:blip r:embed="rId2" cstate="print"/>
          <a:srcRect l="-63292" r="-63292"/>
          <a:stretch>
            <a:fillRect/>
          </a:stretch>
        </p:blipFill>
        <p:spPr>
          <a:xfrm>
            <a:off x="-2438400" y="228600"/>
            <a:ext cx="11049000" cy="6501244"/>
          </a:xfrm>
        </p:spPr>
      </p:pic>
      <p:sp>
        <p:nvSpPr>
          <p:cNvPr id="2" name="Title 1"/>
          <p:cNvSpPr>
            <a:spLocks noGrp="1"/>
          </p:cNvSpPr>
          <p:nvPr>
            <p:ph type="title"/>
          </p:nvPr>
        </p:nvSpPr>
        <p:spPr>
          <a:xfrm>
            <a:off x="5791200" y="228600"/>
            <a:ext cx="2971800" cy="6400799"/>
          </a:xfrm>
        </p:spPr>
        <p:txBody>
          <a:bodyPr>
            <a:normAutofit/>
          </a:bodyPr>
          <a:lstStyle/>
          <a:p>
            <a:pPr algn="l"/>
            <a:r>
              <a:rPr lang="en-US" sz="4400" dirty="0" smtClean="0"/>
              <a:t>Thank you!  Let us enjoy a few </a:t>
            </a:r>
            <a:r>
              <a:rPr lang="en-US" sz="4400" dirty="0" err="1" smtClean="0"/>
              <a:t>Kora</a:t>
            </a:r>
            <a:r>
              <a:rPr lang="en-US" sz="4400" dirty="0" smtClean="0"/>
              <a:t> and </a:t>
            </a:r>
            <a:r>
              <a:rPr lang="en-US" sz="4400" dirty="0" err="1" smtClean="0"/>
              <a:t>Djembe</a:t>
            </a:r>
            <a:r>
              <a:rPr lang="en-US" sz="4400" dirty="0" smtClean="0"/>
              <a:t> notes</a:t>
            </a:r>
            <a:endParaRPr lang="en-US" sz="4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nce workshop.jpg"/>
          <p:cNvPicPr>
            <a:picLocks noChangeAspect="1"/>
          </p:cNvPicPr>
          <p:nvPr/>
        </p:nvPicPr>
        <p:blipFill>
          <a:blip r:embed="rId3" cstate="print">
            <a:alphaModFix amt="60000"/>
          </a:blip>
          <a:stretch>
            <a:fillRect/>
          </a:stretch>
        </p:blipFill>
        <p:spPr>
          <a:xfrm>
            <a:off x="0" y="-609600"/>
            <a:ext cx="9144000" cy="7467600"/>
          </a:xfrm>
          <a:prstGeom prst="rect">
            <a:avLst/>
          </a:prstGeom>
        </p:spPr>
      </p:pic>
      <p:sp>
        <p:nvSpPr>
          <p:cNvPr id="13" name="Title 12"/>
          <p:cNvSpPr>
            <a:spLocks noGrp="1"/>
          </p:cNvSpPr>
          <p:nvPr>
            <p:ph type="title"/>
          </p:nvPr>
        </p:nvSpPr>
        <p:spPr>
          <a:xfrm>
            <a:off x="838200" y="0"/>
            <a:ext cx="7313613" cy="1066799"/>
          </a:xfrm>
        </p:spPr>
        <p:txBody>
          <a:bodyPr/>
          <a:lstStyle/>
          <a:p>
            <a:r>
              <a:rPr lang="en-US" dirty="0" smtClean="0"/>
              <a:t>Introduction</a:t>
            </a:r>
            <a:endParaRPr lang="en-US" dirty="0"/>
          </a:p>
        </p:txBody>
      </p:sp>
      <p:sp>
        <p:nvSpPr>
          <p:cNvPr id="15" name="Content Placeholder 14"/>
          <p:cNvSpPr>
            <a:spLocks noGrp="1"/>
          </p:cNvSpPr>
          <p:nvPr>
            <p:ph sz="half" idx="2"/>
          </p:nvPr>
        </p:nvSpPr>
        <p:spPr>
          <a:xfrm>
            <a:off x="2514600" y="3733800"/>
            <a:ext cx="5013326" cy="1066800"/>
          </a:xfrm>
        </p:spPr>
        <p:txBody>
          <a:bodyPr/>
          <a:lstStyle/>
          <a:p>
            <a:pPr marL="0" indent="0">
              <a:buNone/>
            </a:pPr>
            <a:r>
              <a:rPr lang="en-US" dirty="0" smtClean="0">
                <a:solidFill>
                  <a:schemeClr val="bg1"/>
                </a:solidFill>
              </a:rPr>
              <a:t>There is always an exchange between </a:t>
            </a:r>
            <a:br>
              <a:rPr lang="en-US" dirty="0" smtClean="0">
                <a:solidFill>
                  <a:schemeClr val="bg1"/>
                </a:solidFill>
              </a:rPr>
            </a:br>
            <a:r>
              <a:rPr lang="en-US" dirty="0" smtClean="0">
                <a:solidFill>
                  <a:schemeClr val="bg1"/>
                </a:solidFill>
              </a:rPr>
              <a:t>performers and the audience.</a:t>
            </a:r>
          </a:p>
          <a:p>
            <a:endParaRPr lang="en-US" dirty="0"/>
          </a:p>
        </p:txBody>
      </p:sp>
      <p:sp>
        <p:nvSpPr>
          <p:cNvPr id="14" name="Text Placeholder 13"/>
          <p:cNvSpPr>
            <a:spLocks noGrp="1"/>
          </p:cNvSpPr>
          <p:nvPr>
            <p:ph type="body" sz="quarter" idx="4294967295"/>
          </p:nvPr>
        </p:nvSpPr>
        <p:spPr>
          <a:xfrm>
            <a:off x="457200" y="2133600"/>
            <a:ext cx="6019800" cy="1371600"/>
          </a:xfrm>
        </p:spPr>
        <p:txBody>
          <a:bodyPr>
            <a:normAutofit/>
          </a:bodyPr>
          <a:lstStyle/>
          <a:p>
            <a:pPr marL="0" indent="0">
              <a:buNone/>
            </a:pPr>
            <a:r>
              <a:rPr lang="en-US" dirty="0" smtClean="0">
                <a:solidFill>
                  <a:schemeClr val="bg1"/>
                </a:solidFill>
              </a:rPr>
              <a:t>Everything in the arts is communal and participatory as the stage in the African context is different. </a:t>
            </a:r>
            <a:endParaRPr lang="en-US" dirty="0"/>
          </a:p>
        </p:txBody>
      </p:sp>
      <p:sp>
        <p:nvSpPr>
          <p:cNvPr id="7" name="Content Placeholder 14"/>
          <p:cNvSpPr txBox="1">
            <a:spLocks/>
          </p:cNvSpPr>
          <p:nvPr/>
        </p:nvSpPr>
        <p:spPr>
          <a:xfrm>
            <a:off x="3429000" y="5257800"/>
            <a:ext cx="5013326" cy="1066800"/>
          </a:xfrm>
          <a:prstGeom prst="rect">
            <a:avLst/>
          </a:prstGeom>
          <a:effectLst/>
        </p:spPr>
        <p:txBody>
          <a:bodyPr vert="horz" lIns="91440" tIns="45720" rIns="91440" bIns="45720" rtlCol="0">
            <a:normAutofit/>
            <a:scene3d>
              <a:camera prst="orthographicFront"/>
              <a:lightRig rig="chilly" dir="t"/>
            </a:scene3d>
            <a:sp3d extrusionH="6350">
              <a:extrusionClr>
                <a:schemeClr val="bg1"/>
              </a:extrusionClr>
            </a:sp3d>
          </a:bodyPr>
          <a:lstStyle/>
          <a:p>
            <a:pPr marL="342900" marR="0" lvl="0" indent="-342900" algn="l" defTabSz="914400" rtl="0" eaLnBrk="1" fontAlgn="auto" latinLnBrk="0" hangingPunct="1">
              <a:lnSpc>
                <a:spcPct val="100000"/>
              </a:lnSpc>
              <a:spcBef>
                <a:spcPts val="1600"/>
              </a:spcBef>
              <a:spcAft>
                <a:spcPts val="0"/>
              </a:spcAft>
              <a:buClrTx/>
              <a:buSzPct val="80000"/>
              <a:buFont typeface="Wingdings" pitchFamily="2" charset="2"/>
              <a:buChar char="l"/>
              <a:tabLst/>
              <a:defRPr/>
            </a:pPr>
            <a:endParaRPr kumimoji="0" lang="en-US" sz="2200" b="0"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uLnTx/>
              <a:uFillTx/>
              <a:latin typeface="+mn-lt"/>
              <a:ea typeface="+mn-ea"/>
              <a:cs typeface="+mn-cs"/>
            </a:endParaRPr>
          </a:p>
        </p:txBody>
      </p:sp>
      <p:sp>
        <p:nvSpPr>
          <p:cNvPr id="8" name="Content Placeholder 14"/>
          <p:cNvSpPr txBox="1">
            <a:spLocks/>
          </p:cNvSpPr>
          <p:nvPr/>
        </p:nvSpPr>
        <p:spPr>
          <a:xfrm>
            <a:off x="3886200" y="5562600"/>
            <a:ext cx="5013326" cy="1066800"/>
          </a:xfrm>
          <a:prstGeom prst="rect">
            <a:avLst/>
          </a:prstGeom>
          <a:effectLst/>
        </p:spPr>
        <p:txBody>
          <a:bodyPr vert="horz" lIns="91440" tIns="45720" rIns="91440" bIns="45720" rtlCol="0">
            <a:normAutofit fontScale="92500" lnSpcReduction="10000"/>
            <a:scene3d>
              <a:camera prst="orthographicFront"/>
              <a:lightRig rig="chilly" dir="t"/>
            </a:scene3d>
            <a:sp3d extrusionH="6350">
              <a:extrusionClr>
                <a:schemeClr val="bg1"/>
              </a:extrusionClr>
            </a:sp3d>
          </a:bodyPr>
          <a:lstStyle/>
          <a:p>
            <a:r>
              <a:rPr lang="en-US" sz="2400" dirty="0" smtClean="0">
                <a:solidFill>
                  <a:schemeClr val="bg1"/>
                </a:solidFill>
              </a:rPr>
              <a:t>Students learn from the artists and immediately share the art form with family, friends and the host community. </a:t>
            </a:r>
          </a:p>
          <a:p>
            <a:pPr marL="342900" marR="0" lvl="0" indent="-342900" algn="l" defTabSz="914400" rtl="0" eaLnBrk="1" fontAlgn="auto" latinLnBrk="0" hangingPunct="1">
              <a:lnSpc>
                <a:spcPct val="100000"/>
              </a:lnSpc>
              <a:spcBef>
                <a:spcPts val="1600"/>
              </a:spcBef>
              <a:spcAft>
                <a:spcPts val="0"/>
              </a:spcAft>
              <a:buClrTx/>
              <a:buSzPct val="80000"/>
              <a:buFont typeface="Wingdings" pitchFamily="2" charset="2"/>
              <a:buChar char="l"/>
              <a:tabLst/>
              <a:defRPr/>
            </a:pPr>
            <a:endParaRPr kumimoji="0" lang="en-US" sz="2200" b="0"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Hands-on learning</a:t>
            </a:r>
            <a:endParaRPr lang="en-US" dirty="0"/>
          </a:p>
        </p:txBody>
      </p:sp>
      <p:pic>
        <p:nvPicPr>
          <p:cNvPr id="4" name="Content Placeholder 3" descr="IMG_1680.jpg"/>
          <p:cNvPicPr>
            <a:picLocks noGrp="1" noChangeAspect="1"/>
          </p:cNvPicPr>
          <p:nvPr>
            <p:ph sz="half" idx="1"/>
          </p:nvPr>
        </p:nvPicPr>
        <p:blipFill>
          <a:blip r:embed="rId2" cstate="print"/>
          <a:srcRect l="-5028" r="-5028"/>
          <a:stretch>
            <a:fillRect/>
          </a:stretch>
        </p:blipFill>
        <p:spPr/>
      </p:pic>
      <p:sp>
        <p:nvSpPr>
          <p:cNvPr id="5" name="Content Placeholder 4"/>
          <p:cNvSpPr>
            <a:spLocks noGrp="1"/>
          </p:cNvSpPr>
          <p:nvPr>
            <p:ph sz="half" idx="2"/>
          </p:nvPr>
        </p:nvSpPr>
        <p:spPr/>
        <p:txBody>
          <a:bodyPr/>
          <a:lstStyle/>
          <a:p>
            <a:r>
              <a:rPr lang="en-US" dirty="0" smtClean="0"/>
              <a:t>Requires students to become active participants, not passive learners</a:t>
            </a:r>
          </a:p>
          <a:p>
            <a:r>
              <a:rPr lang="en-US" dirty="0" smtClean="0"/>
              <a:t>Involves materials-centered and manipulative activities that focus on creation</a:t>
            </a:r>
            <a:br>
              <a:rPr lang="en-US" dirty="0" smtClean="0"/>
            </a:br>
            <a:r>
              <a:rPr lang="en-US" dirty="0" smtClean="0"/>
              <a:t>(of artwork, music, dance or even food)</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Hands-on learning</a:t>
            </a:r>
            <a:endParaRPr lang="en-US" dirty="0"/>
          </a:p>
        </p:txBody>
      </p:sp>
      <p:sp>
        <p:nvSpPr>
          <p:cNvPr id="6" name="Subtitle 5"/>
          <p:cNvSpPr>
            <a:spLocks noGrp="1"/>
          </p:cNvSpPr>
          <p:nvPr>
            <p:ph sz="half" idx="1"/>
          </p:nvPr>
        </p:nvSpPr>
        <p:spPr>
          <a:xfrm>
            <a:off x="304800" y="1676400"/>
            <a:ext cx="3200400" cy="4316786"/>
          </a:xfrm>
        </p:spPr>
        <p:txBody>
          <a:bodyPr>
            <a:normAutofit/>
          </a:bodyPr>
          <a:lstStyle/>
          <a:p>
            <a:r>
              <a:rPr lang="en-US" dirty="0" smtClean="0">
                <a:solidFill>
                  <a:schemeClr val="tx2"/>
                </a:solidFill>
              </a:rPr>
              <a:t>The hands-on approach is literally just that. It involves physical contact and appropriate touch between the student and the instructor.</a:t>
            </a:r>
          </a:p>
          <a:p>
            <a:r>
              <a:rPr lang="en-US" dirty="0" smtClean="0">
                <a:solidFill>
                  <a:schemeClr val="tx2"/>
                </a:solidFill>
              </a:rPr>
              <a:t>The student is first guided and then “set free” to explore and create.</a:t>
            </a:r>
          </a:p>
        </p:txBody>
      </p:sp>
      <p:pic>
        <p:nvPicPr>
          <p:cNvPr id="8" name="Content Placeholder 3" descr="IMG_1689.jpg"/>
          <p:cNvPicPr>
            <a:picLocks noChangeAspect="1"/>
          </p:cNvPicPr>
          <p:nvPr/>
        </p:nvPicPr>
        <p:blipFill>
          <a:blip r:embed="rId3" cstate="print"/>
          <a:srcRect l="15152" r="7576"/>
          <a:stretch>
            <a:fillRect/>
          </a:stretch>
        </p:blipFill>
        <p:spPr>
          <a:xfrm>
            <a:off x="3810000" y="1600200"/>
            <a:ext cx="5024614" cy="48768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Hands-on learning</a:t>
            </a:r>
            <a:endParaRPr lang="en-US" dirty="0"/>
          </a:p>
        </p:txBody>
      </p:sp>
      <p:sp>
        <p:nvSpPr>
          <p:cNvPr id="3" name="Content Placeholder 2"/>
          <p:cNvSpPr>
            <a:spLocks noGrp="1"/>
          </p:cNvSpPr>
          <p:nvPr>
            <p:ph sz="half" idx="1"/>
          </p:nvPr>
        </p:nvSpPr>
        <p:spPr/>
        <p:txBody>
          <a:bodyPr>
            <a:normAutofit/>
          </a:bodyPr>
          <a:lstStyle/>
          <a:p>
            <a:pPr indent="3175">
              <a:buNone/>
            </a:pPr>
            <a:r>
              <a:rPr lang="en-US" dirty="0" smtClean="0"/>
              <a:t>Takes place in various settings:</a:t>
            </a:r>
          </a:p>
          <a:p>
            <a:r>
              <a:rPr lang="en-US" dirty="0" smtClean="0"/>
              <a:t>Classroom</a:t>
            </a:r>
          </a:p>
          <a:p>
            <a:r>
              <a:rPr lang="en-US" dirty="0" smtClean="0"/>
              <a:t>Under a big Baobab tree</a:t>
            </a:r>
          </a:p>
          <a:p>
            <a:r>
              <a:rPr lang="en-US" dirty="0" smtClean="0"/>
              <a:t>On the lawn</a:t>
            </a:r>
          </a:p>
          <a:p>
            <a:r>
              <a:rPr lang="en-US" dirty="0" smtClean="0"/>
              <a:t>At the beach</a:t>
            </a:r>
          </a:p>
          <a:p>
            <a:r>
              <a:rPr lang="en-US" dirty="0" smtClean="0"/>
              <a:t>The market</a:t>
            </a:r>
          </a:p>
          <a:p>
            <a:r>
              <a:rPr lang="en-US" dirty="0" smtClean="0"/>
              <a:t>An art studio</a:t>
            </a:r>
          </a:p>
        </p:txBody>
      </p:sp>
      <p:pic>
        <p:nvPicPr>
          <p:cNvPr id="5" name="Content Placeholder 4" descr="kora class under tree.jpg"/>
          <p:cNvPicPr>
            <a:picLocks noGrp="1" noChangeAspect="1"/>
          </p:cNvPicPr>
          <p:nvPr>
            <p:ph sz="half" idx="2"/>
          </p:nvPr>
        </p:nvPicPr>
        <p:blipFill>
          <a:blip r:embed="rId2" cstate="print"/>
          <a:srcRect l="-5069" r="-5069"/>
          <a:stretch>
            <a:fillRect/>
          </a:stretch>
        </p:blipFill>
        <p:spPr>
          <a:xfrm>
            <a:off x="4343400" y="1747838"/>
            <a:ext cx="3870325" cy="4316786"/>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313613" cy="1066800"/>
          </a:xfrm>
        </p:spPr>
        <p:txBody>
          <a:bodyPr>
            <a:normAutofit fontScale="90000"/>
          </a:bodyPr>
          <a:lstStyle/>
          <a:p>
            <a:r>
              <a:rPr lang="en-US" dirty="0" smtClean="0"/>
              <a:t>Music and Dance Workshops</a:t>
            </a:r>
            <a:endParaRPr lang="en-US" dirty="0"/>
          </a:p>
        </p:txBody>
      </p:sp>
      <p:sp>
        <p:nvSpPr>
          <p:cNvPr id="5" name="Content Placeholder 4"/>
          <p:cNvSpPr>
            <a:spLocks noGrp="1"/>
          </p:cNvSpPr>
          <p:nvPr>
            <p:ph sz="half" idx="2"/>
          </p:nvPr>
        </p:nvSpPr>
        <p:spPr>
          <a:xfrm>
            <a:off x="5578474" y="1752600"/>
            <a:ext cx="3565526" cy="4316786"/>
          </a:xfrm>
        </p:spPr>
        <p:txBody>
          <a:bodyPr>
            <a:normAutofit lnSpcReduction="10000"/>
          </a:bodyPr>
          <a:lstStyle/>
          <a:p>
            <a:pPr marL="0" indent="0">
              <a:buNone/>
            </a:pPr>
            <a:r>
              <a:rPr lang="en-US" dirty="0" smtClean="0"/>
              <a:t>All students participate in an introduction to </a:t>
            </a:r>
            <a:r>
              <a:rPr lang="en-US" dirty="0" err="1" smtClean="0"/>
              <a:t>djembe</a:t>
            </a:r>
            <a:r>
              <a:rPr lang="en-US" dirty="0" smtClean="0"/>
              <a:t> drumming and traditional West African dance</a:t>
            </a:r>
          </a:p>
          <a:p>
            <a:pPr marL="0" indent="0">
              <a:buNone/>
            </a:pPr>
            <a:r>
              <a:rPr lang="en-US" dirty="0" smtClean="0"/>
              <a:t>They then choose between the following options:</a:t>
            </a:r>
          </a:p>
          <a:p>
            <a:r>
              <a:rPr lang="en-US" dirty="0" err="1" smtClean="0"/>
              <a:t>Djembe</a:t>
            </a:r>
            <a:r>
              <a:rPr lang="en-US" dirty="0" smtClean="0"/>
              <a:t> (advanced)</a:t>
            </a:r>
          </a:p>
          <a:p>
            <a:r>
              <a:rPr lang="en-US" dirty="0" smtClean="0"/>
              <a:t>Tama or “talking drum”</a:t>
            </a:r>
          </a:p>
          <a:p>
            <a:r>
              <a:rPr lang="en-US" dirty="0" err="1" smtClean="0"/>
              <a:t>Kora</a:t>
            </a:r>
            <a:r>
              <a:rPr lang="en-US" dirty="0" smtClean="0"/>
              <a:t> </a:t>
            </a:r>
          </a:p>
          <a:p>
            <a:r>
              <a:rPr lang="en-US" dirty="0" smtClean="0"/>
              <a:t>Dance (advanced)</a:t>
            </a:r>
          </a:p>
          <a:p>
            <a:endParaRPr lang="en-US" dirty="0"/>
          </a:p>
        </p:txBody>
      </p:sp>
      <p:pic>
        <p:nvPicPr>
          <p:cNvPr id="7" name="Content Placeholder 3" descr="IMG_1668.jpg"/>
          <p:cNvPicPr>
            <a:picLocks noChangeAspect="1"/>
          </p:cNvPicPr>
          <p:nvPr/>
        </p:nvPicPr>
        <p:blipFill>
          <a:blip r:embed="rId3" cstate="print"/>
          <a:srcRect l="15152" r="-13727"/>
          <a:stretch>
            <a:fillRect/>
          </a:stretch>
        </p:blipFill>
        <p:spPr>
          <a:xfrm>
            <a:off x="533400" y="1828800"/>
            <a:ext cx="5656496" cy="4303338"/>
          </a:xfrm>
          <a:prstGeom prst="rect">
            <a:avLst/>
          </a:prstGeom>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Djembe</a:t>
            </a:r>
            <a:endParaRPr lang="en-US" dirty="0"/>
          </a:p>
        </p:txBody>
      </p:sp>
      <p:pic>
        <p:nvPicPr>
          <p:cNvPr id="4" name="Content Placeholder 3" descr="IMG_1672.jpg"/>
          <p:cNvPicPr>
            <a:picLocks noGrp="1" noChangeAspect="1"/>
          </p:cNvPicPr>
          <p:nvPr>
            <p:ph idx="1"/>
          </p:nvPr>
        </p:nvPicPr>
        <p:blipFill>
          <a:blip r:embed="rId2" cstate="print"/>
          <a:srcRect t="-44979" b="-44979"/>
          <a:stretch>
            <a:fillRect/>
          </a:stretch>
        </p:blipFill>
        <p:spPr>
          <a:xfrm>
            <a:off x="3048000" y="-609600"/>
            <a:ext cx="5547360" cy="7902336"/>
          </a:xfrm>
        </p:spPr>
      </p:pic>
      <p:sp>
        <p:nvSpPr>
          <p:cNvPr id="9" name="Text Placeholder 8"/>
          <p:cNvSpPr>
            <a:spLocks noGrp="1"/>
          </p:cNvSpPr>
          <p:nvPr>
            <p:ph type="body" sz="half" idx="2"/>
          </p:nvPr>
        </p:nvSpPr>
        <p:spPr>
          <a:xfrm>
            <a:off x="591670" y="1748118"/>
            <a:ext cx="2227730" cy="3814482"/>
          </a:xfrm>
        </p:spPr>
        <p:txBody>
          <a:bodyPr/>
          <a:lstStyle/>
          <a:p>
            <a:r>
              <a:rPr lang="en-US" dirty="0" smtClean="0"/>
              <a:t>“I can’t think of a better way to be introduced to the </a:t>
            </a:r>
            <a:r>
              <a:rPr lang="en-US" dirty="0" err="1" smtClean="0"/>
              <a:t>djembe</a:t>
            </a:r>
            <a:r>
              <a:rPr lang="en-US" dirty="0" smtClean="0"/>
              <a:t> than to start playing right away.”</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670" y="793376"/>
            <a:ext cx="5504330" cy="968189"/>
          </a:xfrm>
        </p:spPr>
        <p:txBody>
          <a:bodyPr/>
          <a:lstStyle/>
          <a:p>
            <a:r>
              <a:rPr lang="en-US" dirty="0" smtClean="0"/>
              <a:t>Tama, the “talking drum”</a:t>
            </a:r>
            <a:endParaRPr lang="en-US" dirty="0"/>
          </a:p>
        </p:txBody>
      </p:sp>
      <p:pic>
        <p:nvPicPr>
          <p:cNvPr id="8" name="Content Placeholder 7" descr="IMG_1673.JPG"/>
          <p:cNvPicPr>
            <a:picLocks noGrp="1" noChangeAspect="1"/>
          </p:cNvPicPr>
          <p:nvPr>
            <p:ph idx="1"/>
          </p:nvPr>
        </p:nvPicPr>
        <p:blipFill>
          <a:blip r:embed="rId3" cstate="print"/>
          <a:srcRect t="-44979" b="-44979"/>
          <a:stretch>
            <a:fillRect/>
          </a:stretch>
        </p:blipFill>
        <p:spPr>
          <a:xfrm>
            <a:off x="3352800" y="304800"/>
            <a:ext cx="5471160" cy="7793788"/>
          </a:xfrm>
        </p:spPr>
      </p:pic>
      <p:sp>
        <p:nvSpPr>
          <p:cNvPr id="5" name="Text Placeholder 4"/>
          <p:cNvSpPr>
            <a:spLocks noGrp="1"/>
          </p:cNvSpPr>
          <p:nvPr>
            <p:ph type="body" sz="half" idx="2"/>
          </p:nvPr>
        </p:nvSpPr>
        <p:spPr>
          <a:xfrm>
            <a:off x="591670" y="1748118"/>
            <a:ext cx="2608730" cy="3814482"/>
          </a:xfrm>
        </p:spPr>
        <p:txBody>
          <a:bodyPr/>
          <a:lstStyle/>
          <a:p>
            <a:r>
              <a:rPr lang="en-US" dirty="0" smtClean="0"/>
              <a:t>“Aziz is great and clearly loves what he does. Our lessons were casual, fun and based on our own creativity.”</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udio">
  <a:themeElements>
    <a:clrScheme name="Studio">
      <a:dk1>
        <a:sysClr val="windowText" lastClr="000000"/>
      </a:dk1>
      <a:lt1>
        <a:sysClr val="window" lastClr="FFFFFF"/>
      </a:lt1>
      <a:dk2>
        <a:srgbClr val="535252"/>
      </a:dk2>
      <a:lt2>
        <a:srgbClr val="AAB5C2"/>
      </a:lt2>
      <a:accent1>
        <a:srgbClr val="F7901E"/>
      </a:accent1>
      <a:accent2>
        <a:srgbClr val="FEC60B"/>
      </a:accent2>
      <a:accent3>
        <a:srgbClr val="9FE62F"/>
      </a:accent3>
      <a:accent4>
        <a:srgbClr val="4EA5D1"/>
      </a:accent4>
      <a:accent5>
        <a:srgbClr val="1C4596"/>
      </a:accent5>
      <a:accent6>
        <a:srgbClr val="542D90"/>
      </a:accent6>
      <a:hlink>
        <a:srgbClr val="ED2024"/>
      </a:hlink>
      <a:folHlink>
        <a:srgbClr val="BD912D"/>
      </a:folHlink>
    </a:clrScheme>
    <a:fontScheme name="Studio">
      <a:majorFont>
        <a:latin typeface="Corbel"/>
        <a:ea typeface=""/>
        <a:cs typeface=""/>
        <a:font script="Jpan" typeface="ＭＳ Ｐゴシック"/>
      </a:majorFont>
      <a:minorFont>
        <a:latin typeface="Corbel"/>
        <a:ea typeface=""/>
        <a:cs typeface=""/>
        <a:font script="Jpan" typeface="ＭＳ Ｐゴシック"/>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Studio.thmx</Template>
  <TotalTime>699</TotalTime>
  <Words>943</Words>
  <Application>Microsoft Office PowerPoint</Application>
  <PresentationFormat>On-screen Show (4:3)</PresentationFormat>
  <Paragraphs>102</Paragraphs>
  <Slides>25</Slides>
  <Notes>14</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Studio</vt:lpstr>
      <vt:lpstr>Hands-on Approach to  Learning Art and Culture</vt:lpstr>
      <vt:lpstr>Agenda</vt:lpstr>
      <vt:lpstr>Introduction</vt:lpstr>
      <vt:lpstr>Hands-on learning</vt:lpstr>
      <vt:lpstr>Hands-on learning</vt:lpstr>
      <vt:lpstr>Hands-on learning</vt:lpstr>
      <vt:lpstr>Music and Dance Workshops</vt:lpstr>
      <vt:lpstr>Djembe</vt:lpstr>
      <vt:lpstr>Tama, the “talking drum”</vt:lpstr>
      <vt:lpstr>Kora</vt:lpstr>
      <vt:lpstr>Dance</vt:lpstr>
      <vt:lpstr>Visual Arts workshops</vt:lpstr>
      <vt:lpstr>Ceramics </vt:lpstr>
      <vt:lpstr>Bronze sculpture</vt:lpstr>
      <vt:lpstr>Glass Painting</vt:lpstr>
      <vt:lpstr>Batik</vt:lpstr>
      <vt:lpstr>Cultural practices  workshops</vt:lpstr>
      <vt:lpstr>Cooking cëbujën</vt:lpstr>
      <vt:lpstr>Preparing local juices</vt:lpstr>
      <vt:lpstr>“Eating cëbujën around the bowl with the profs is one of the things I remember most  from orientation.”</vt:lpstr>
      <vt:lpstr>Understanding rural life</vt:lpstr>
      <vt:lpstr>Learning culture through art</vt:lpstr>
      <vt:lpstr>Growth as an individual and cultural learner</vt:lpstr>
      <vt:lpstr>Slide 24</vt:lpstr>
      <vt:lpstr>Thank you!  Let us enjoy a few Kora and Djembe notes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souleye diallo</dc:creator>
  <cp:lastModifiedBy>CONTAKOSP</cp:lastModifiedBy>
  <cp:revision>97</cp:revision>
  <dcterms:created xsi:type="dcterms:W3CDTF">2010-06-24T13:59:37Z</dcterms:created>
  <dcterms:modified xsi:type="dcterms:W3CDTF">2010-08-10T17:15:54Z</dcterms:modified>
</cp:coreProperties>
</file>