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5"/>
  </p:notesMasterIdLst>
  <p:sldIdLst>
    <p:sldId id="269" r:id="rId2"/>
    <p:sldId id="286" r:id="rId3"/>
    <p:sldId id="257" r:id="rId4"/>
    <p:sldId id="258" r:id="rId5"/>
    <p:sldId id="259" r:id="rId6"/>
    <p:sldId id="267" r:id="rId7"/>
    <p:sldId id="260" r:id="rId8"/>
    <p:sldId id="261" r:id="rId9"/>
    <p:sldId id="283" r:id="rId10"/>
    <p:sldId id="284" r:id="rId11"/>
    <p:sldId id="266" r:id="rId12"/>
    <p:sldId id="285" r:id="rId13"/>
    <p:sldId id="287" r:id="rId14"/>
    <p:sldId id="272" r:id="rId15"/>
    <p:sldId id="288" r:id="rId16"/>
    <p:sldId id="280" r:id="rId17"/>
    <p:sldId id="276" r:id="rId18"/>
    <p:sldId id="278" r:id="rId19"/>
    <p:sldId id="279" r:id="rId20"/>
    <p:sldId id="277" r:id="rId21"/>
    <p:sldId id="281" r:id="rId22"/>
    <p:sldId id="282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E306-5AA5-4639-8466-C53EBEC70C6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80F5-FA50-4219-B0B6-245B1BEB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80F5-FA50-4219-B0B6-245B1BEBE0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124F14-D4B0-45D2-95A3-044EA62C2E1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FA1BD1-4CC6-4BC0-8C4C-E374D3A7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Languages Lost and Found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8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7912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 new role for language </a:t>
            </a:r>
            <a:r>
              <a:rPr lang="en-US" sz="3600" dirty="0" smtClean="0">
                <a:solidFill>
                  <a:schemeClr val="tx1"/>
                </a:solidFill>
              </a:rPr>
              <a:t>educators</a:t>
            </a:r>
          </a:p>
          <a:p>
            <a:pPr algn="ctr"/>
            <a:r>
              <a:rPr lang="en-US" sz="2400" dirty="0" smtClean="0"/>
              <a:t>Beverley Burkett, Elka Todeva &amp; Leslie Turpin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26670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   Languages </a:t>
            </a:r>
            <a:r>
              <a:rPr lang="en-US" sz="4400" dirty="0" smtClean="0"/>
              <a:t>Lost and Found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Loss of specific words, replaced by general words </a:t>
            </a:r>
          </a:p>
          <a:p>
            <a:pPr lvl="0"/>
            <a:r>
              <a:rPr lang="en-US" dirty="0" smtClean="0"/>
              <a:t>Loss of names referring to culture-specific items relating to weather, geography, ceremonies and kinship terms (and the kinship system and structure that they represent)</a:t>
            </a:r>
          </a:p>
          <a:p>
            <a:pPr lvl="0"/>
            <a:r>
              <a:rPr lang="en-US" dirty="0" smtClean="0"/>
              <a:t>Increased borrowing of English words</a:t>
            </a:r>
          </a:p>
          <a:p>
            <a:pPr lvl="0"/>
            <a:r>
              <a:rPr lang="en-US" dirty="0" smtClean="0"/>
              <a:t>Absence of complex language structures that would normally be learned if a younger person were to reach maturity speaking/writing the language</a:t>
            </a:r>
          </a:p>
          <a:p>
            <a:pPr>
              <a:buNone/>
            </a:pPr>
            <a:r>
              <a:rPr lang="en-US" dirty="0" smtClean="0"/>
              <a:t>   (From Nettle and Romaine, 2000)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528695">
            <a:off x="457200" y="6096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Intergenerational Transmission</a:t>
            </a:r>
          </a:p>
        </p:txBody>
      </p:sp>
      <p:sp>
        <p:nvSpPr>
          <p:cNvPr id="5" name="Oval 4"/>
          <p:cNvSpPr/>
          <p:nvPr/>
        </p:nvSpPr>
        <p:spPr>
          <a:xfrm>
            <a:off x="3124200" y="3810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Absolute Number of Speakers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1295400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Community members’ attitudes toward their own language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21060024">
            <a:off x="152400" y="32766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Proportion of speakers within the total population</a:t>
            </a:r>
          </a:p>
        </p:txBody>
      </p:sp>
      <p:sp>
        <p:nvSpPr>
          <p:cNvPr id="10" name="Oval 9"/>
          <p:cNvSpPr/>
          <p:nvPr/>
        </p:nvSpPr>
        <p:spPr>
          <a:xfrm rot="1036369">
            <a:off x="4953000" y="48006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Response to new domains and media</a:t>
            </a:r>
          </a:p>
        </p:txBody>
      </p:sp>
      <p:sp>
        <p:nvSpPr>
          <p:cNvPr id="11" name="Oval 10"/>
          <p:cNvSpPr/>
          <p:nvPr/>
        </p:nvSpPr>
        <p:spPr>
          <a:xfrm>
            <a:off x="5638800" y="25146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Trends in existing language domains</a:t>
            </a:r>
          </a:p>
        </p:txBody>
      </p:sp>
      <p:sp>
        <p:nvSpPr>
          <p:cNvPr id="13" name="Oval 12"/>
          <p:cNvSpPr/>
          <p:nvPr/>
        </p:nvSpPr>
        <p:spPr>
          <a:xfrm rot="20901167">
            <a:off x="1219200" y="4419600"/>
            <a:ext cx="3733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Governmental and institutional language policies, including official status and use</a:t>
            </a:r>
          </a:p>
        </p:txBody>
      </p:sp>
      <p:sp>
        <p:nvSpPr>
          <p:cNvPr id="14" name="Oval 13"/>
          <p:cNvSpPr/>
          <p:nvPr/>
        </p:nvSpPr>
        <p:spPr>
          <a:xfrm>
            <a:off x="5562600" y="3733800"/>
            <a:ext cx="3429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Materials for language education and literacy</a:t>
            </a:r>
          </a:p>
        </p:txBody>
      </p:sp>
      <p:sp>
        <p:nvSpPr>
          <p:cNvPr id="17" name="Oval 16"/>
          <p:cNvSpPr/>
          <p:nvPr/>
        </p:nvSpPr>
        <p:spPr>
          <a:xfrm>
            <a:off x="304800" y="19812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Amount and quality of documentation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52400" y="5988278"/>
            <a:ext cx="820551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(From UNESCO’s ad hoc group on Endangered languages 2003 in Grenoble and Whaley, 2006, p. 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 rot="18890923">
            <a:off x="3159562" y="1243593"/>
            <a:ext cx="2101515" cy="33380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2286000"/>
            <a:ext cx="1600200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800" dirty="0" smtClean="0"/>
              <a:t>Language           vitality   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can we do as language educators?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 the community:</a:t>
            </a:r>
          </a:p>
          <a:p>
            <a:pPr lvl="1"/>
            <a:r>
              <a:rPr lang="en-US" sz="3200" dirty="0" smtClean="0"/>
              <a:t>Create awareness of other languages</a:t>
            </a:r>
          </a:p>
          <a:p>
            <a:pPr lvl="1"/>
            <a:r>
              <a:rPr lang="en-US" sz="3200" dirty="0" smtClean="0"/>
              <a:t>Understand the dynamics and domains of language use of the communities in which we work</a:t>
            </a:r>
          </a:p>
          <a:p>
            <a:pPr lvl="1"/>
            <a:r>
              <a:rPr lang="en-US" sz="3200" dirty="0" smtClean="0"/>
              <a:t>Act as language advocates</a:t>
            </a:r>
          </a:p>
          <a:p>
            <a:pPr lvl="1"/>
            <a:r>
              <a:rPr lang="en-US" sz="3200" dirty="0" smtClean="0"/>
              <a:t>Produce material in local languages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do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adopt </a:t>
            </a:r>
            <a:r>
              <a:rPr lang="en-US" sz="3600" dirty="0" err="1" smtClean="0"/>
              <a:t>plurilinguistic</a:t>
            </a:r>
            <a:r>
              <a:rPr lang="en-US" sz="3600" dirty="0" smtClean="0"/>
              <a:t> pedagogy</a:t>
            </a:r>
          </a:p>
          <a:p>
            <a:r>
              <a:rPr lang="en-US" sz="3600" dirty="0" smtClean="0"/>
              <a:t>Undertake language research with students</a:t>
            </a:r>
          </a:p>
          <a:p>
            <a:endParaRPr lang="en-US" dirty="0"/>
          </a:p>
        </p:txBody>
      </p:sp>
      <p:pic>
        <p:nvPicPr>
          <p:cNvPr id="4" name="Picture 3" descr="whole%20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352800"/>
            <a:ext cx="6096000" cy="30109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Learners as ethnographers and </a:t>
            </a:r>
            <a:r>
              <a:rPr lang="en-US" dirty="0" err="1" smtClean="0"/>
              <a:t>plurilinguistic</a:t>
            </a:r>
            <a:r>
              <a:rPr lang="en-US" dirty="0" smtClean="0"/>
              <a:t>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2854325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lexicon </a:t>
            </a:r>
            <a:r>
              <a:rPr lang="en-US" sz="5100" dirty="0"/>
              <a:t>/</a:t>
            </a:r>
            <a:r>
              <a:rPr lang="en-US" sz="5100" dirty="0" smtClean="0"/>
              <a:t>phraseology </a:t>
            </a:r>
            <a:endParaRPr lang="en-US" sz="5100" dirty="0"/>
          </a:p>
          <a:p>
            <a:pPr>
              <a:buNone/>
            </a:pPr>
            <a:r>
              <a:rPr lang="en-US" sz="5100" dirty="0"/>
              <a:t> </a:t>
            </a:r>
          </a:p>
          <a:p>
            <a:r>
              <a:rPr lang="en-US" sz="5100" dirty="0" smtClean="0"/>
              <a:t>pragmatics </a:t>
            </a:r>
            <a:endParaRPr lang="en-US" sz="5100" dirty="0"/>
          </a:p>
          <a:p>
            <a:pPr>
              <a:buNone/>
            </a:pPr>
            <a:r>
              <a:rPr lang="en-US" sz="5100" dirty="0"/>
              <a:t> </a:t>
            </a:r>
          </a:p>
          <a:p>
            <a:r>
              <a:rPr lang="en-US" sz="5100" dirty="0" smtClean="0"/>
              <a:t>grammar</a:t>
            </a:r>
            <a:endParaRPr lang="en-US" sz="5100" dirty="0"/>
          </a:p>
          <a:p>
            <a:pPr>
              <a:buNone/>
            </a:pPr>
            <a:r>
              <a:rPr lang="en-US" sz="5100" dirty="0"/>
              <a:t> </a:t>
            </a:r>
          </a:p>
          <a:p>
            <a:pPr>
              <a:buNone/>
            </a:pPr>
            <a:r>
              <a:rPr lang="en-US" sz="5100" dirty="0"/>
              <a:t> 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pronunciation</a:t>
            </a:r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r>
              <a:rPr lang="en-US" sz="2800" dirty="0" smtClean="0"/>
              <a:t>spelling</a:t>
            </a:r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r>
              <a:rPr lang="en-US" sz="2800" dirty="0" smtClean="0"/>
              <a:t> writing (in terms of rhetorical organization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562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The idea is to respect students as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knowers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 the community and the languages into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multilingual resources </a:t>
            </a:r>
          </a:p>
          <a:p>
            <a:r>
              <a:rPr lang="en-US" dirty="0" smtClean="0"/>
              <a:t>use language for academic purposes to increase status</a:t>
            </a:r>
          </a:p>
          <a:p>
            <a:r>
              <a:rPr lang="en-US" dirty="0" smtClean="0"/>
              <a:t>create materials and opportunities for community-classroom exchange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South African example: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had story tellers come to school </a:t>
            </a:r>
            <a:endParaRPr lang="en-US" dirty="0"/>
          </a:p>
        </p:txBody>
      </p:sp>
      <p:pic>
        <p:nvPicPr>
          <p:cNvPr id="4" name="Content Placeholder 3" descr="HUNT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Learners wrote their favorite stories, illustrated them and made books</a:t>
            </a:r>
            <a:endParaRPr lang="en-US" dirty="0"/>
          </a:p>
        </p:txBody>
      </p:sp>
      <p:pic>
        <p:nvPicPr>
          <p:cNvPr id="29699" name="Picture 4" descr="DSCF04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mtClean="0"/>
              <a:t>They read the books they made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09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Older learners read to younger ones</a:t>
            </a:r>
            <a:endParaRPr lang="en-US" dirty="0"/>
          </a:p>
        </p:txBody>
      </p:sp>
      <p:pic>
        <p:nvPicPr>
          <p:cNvPr id="31747" name="Picture 4" descr="DSCF04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763"/>
            <a:ext cx="3886200" cy="2914650"/>
          </a:xfrm>
          <a:noFill/>
        </p:spPr>
      </p:pic>
      <p:pic>
        <p:nvPicPr>
          <p:cNvPr id="9" name="Content Placeholder 8" descr="HUNT03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62992" y="2209800"/>
            <a:ext cx="4223808" cy="3167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Growing concern about the loss of the world’s linguistic diversity and the connection between language loss, culture loss, and environmental degradation</a:t>
            </a:r>
          </a:p>
          <a:p>
            <a:r>
              <a:rPr lang="en-US" dirty="0" smtClean="0"/>
              <a:t>This has been linked to the effects of globalization and the spread of English as a lingua franca</a:t>
            </a:r>
          </a:p>
          <a:p>
            <a:r>
              <a:rPr lang="en-US" dirty="0" smtClean="0"/>
              <a:t>This has led to two views of the teaching of English, and therefore of teachers of English (agents of imperialism + English as a skill/development</a:t>
            </a:r>
          </a:p>
          <a:p>
            <a:r>
              <a:rPr lang="en-US" dirty="0" smtClean="0"/>
              <a:t>We propose a third – English for access and teachers as advocates and </a:t>
            </a:r>
            <a:r>
              <a:rPr lang="en-US" dirty="0" err="1" smtClean="0"/>
              <a:t>interlinguists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Workshops were held to promote family literacy </a:t>
            </a:r>
            <a:endParaRPr lang="en-US" dirty="0"/>
          </a:p>
        </p:txBody>
      </p:sp>
      <p:pic>
        <p:nvPicPr>
          <p:cNvPr id="4" name="Content Placeholder 3" descr="HUNT0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314" t="18520"/>
          <a:stretch>
            <a:fillRect/>
          </a:stretch>
        </p:blipFill>
        <p:spPr>
          <a:xfrm>
            <a:off x="934858" y="1905000"/>
            <a:ext cx="7218542" cy="47085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women were proud of their writing</a:t>
            </a:r>
            <a:endParaRPr lang="en-US" dirty="0"/>
          </a:p>
        </p:txBody>
      </p:sp>
      <p:pic>
        <p:nvPicPr>
          <p:cNvPr id="4" name="Content Placeholder 3" descr="HUNT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934200" cy="52006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could (should) World Learning’s role be?</a:t>
            </a:r>
            <a:endParaRPr lang="en-US" dirty="0"/>
          </a:p>
        </p:txBody>
      </p:sp>
      <p:pic>
        <p:nvPicPr>
          <p:cNvPr id="5" name="Content Placeholder 4" descr="headerWL_shor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5485" y="1981200"/>
            <a:ext cx="8898515" cy="1476375"/>
          </a:xfrm>
        </p:spPr>
      </p:pic>
      <p:pic>
        <p:nvPicPr>
          <p:cNvPr id="1029" name="Picture 5" descr="C:\Documents and Settings\burkettb\Local Settings\Temporary Internet Files\Content.IE5\HRGVFWZB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57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</a:t>
            </a:r>
            <a:r>
              <a:rPr lang="en-US" u="sng" dirty="0" smtClean="0"/>
              <a:t>your</a:t>
            </a:r>
            <a:r>
              <a:rPr lang="en-US" dirty="0" smtClean="0"/>
              <a:t> language rate?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315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spoken by all generations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 by most but not all children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spoken by all adults parental age and up but not learned by children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spoken by adults  who are 30 and older but not by younger parents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spoken by adults in their 40s and up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C-D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speakers are in their 50s and up and 60s and 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speakers are in their 70s and older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speakers are in their 70s and older and there are 10 speakers at most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EXTINCT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of the world’s 6,000-7,000 </a:t>
            </a:r>
            <a:r>
              <a:rPr lang="en-US" dirty="0"/>
              <a:t>languages will be lost in this </a:t>
            </a:r>
            <a:r>
              <a:rPr lang="en-US" dirty="0" smtClean="0"/>
              <a:t>century</a:t>
            </a:r>
          </a:p>
          <a:p>
            <a:r>
              <a:rPr lang="en-US" dirty="0"/>
              <a:t>One language will be lost about  every two weeks  (Grenoble and </a:t>
            </a:r>
            <a:r>
              <a:rPr lang="en-US" dirty="0" smtClean="0"/>
              <a:t>Whaley, </a:t>
            </a:r>
            <a:r>
              <a:rPr lang="en-US" dirty="0"/>
              <a:t>2006)</a:t>
            </a:r>
          </a:p>
          <a:p>
            <a:r>
              <a:rPr lang="en-US" dirty="0"/>
              <a:t>90% of Australia’s 250 languages are on the verge of extinction (Nettle and </a:t>
            </a:r>
            <a:r>
              <a:rPr lang="en-US" dirty="0" smtClean="0"/>
              <a:t>Romaine, </a:t>
            </a:r>
            <a:r>
              <a:rPr lang="en-US" dirty="0"/>
              <a:t>2000)</a:t>
            </a:r>
          </a:p>
          <a:p>
            <a:r>
              <a:rPr lang="en-US" dirty="0" smtClean="0"/>
              <a:t>155 of the 175 Native American languages are no longer  spoken or  remembered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facts…..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 correlation between biodiversity and linguistic diversity (</a:t>
            </a:r>
            <a:r>
              <a:rPr lang="en-US" dirty="0" err="1"/>
              <a:t>Biolinguistic</a:t>
            </a:r>
            <a:r>
              <a:rPr lang="en-US" dirty="0"/>
              <a:t> Diversity).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greatest </a:t>
            </a:r>
            <a:r>
              <a:rPr lang="en-US" dirty="0" err="1"/>
              <a:t>biolinguistic</a:t>
            </a:r>
            <a:r>
              <a:rPr lang="en-US" dirty="0"/>
              <a:t> diversity is found in areas inhabited by indigenous peoples who represent around 4 percent of the population but speak about 60% of the world’s languages and manage many of  the ecosystems richest in biodiversity (Nettle and Romaine 2000)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Article 5 of UNESCO’s declaration on cultural diversity states: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All </a:t>
            </a:r>
            <a:r>
              <a:rPr lang="en-US" dirty="0"/>
              <a:t>persons should therefore be able to express themselves and to create and disseminate their work in the language of their choice, and particularly in their mother tongue; all persons should be entitled to quality education and </a:t>
            </a:r>
            <a:r>
              <a:rPr lang="en-US" dirty="0" smtClean="0"/>
              <a:t>training </a:t>
            </a:r>
            <a:r>
              <a:rPr lang="en-US" dirty="0"/>
              <a:t>that fully respect their cultural identity </a:t>
            </a:r>
            <a:r>
              <a:rPr lang="en-US" dirty="0" smtClean="0"/>
              <a:t>(Grenoble </a:t>
            </a:r>
            <a:r>
              <a:rPr lang="en-US" dirty="0"/>
              <a:t>and </a:t>
            </a:r>
            <a:r>
              <a:rPr lang="en-US" dirty="0" smtClean="0"/>
              <a:t>Whaley, 2006. p.2</a:t>
            </a:r>
            <a:r>
              <a:rPr lang="en-US" dirty="0"/>
              <a:t>)</a:t>
            </a:r>
          </a:p>
          <a:p>
            <a:r>
              <a:rPr lang="en-US" dirty="0" smtClean="0"/>
              <a:t>fewer than 500 languages are used and taught in education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language use at home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3124200"/>
            <a:ext cx="6781800" cy="2971800"/>
          </a:xfrm>
        </p:spPr>
        <p:txBody>
          <a:bodyPr>
            <a:normAutofit/>
          </a:bodyPr>
          <a:lstStyle/>
          <a:p>
            <a:endParaRPr lang="en-US" sz="6000" dirty="0" smtClean="0"/>
          </a:p>
          <a:p>
            <a:r>
              <a:rPr lang="en-US" sz="6000" dirty="0"/>
              <a:t> 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Although control over language of the </a:t>
            </a:r>
            <a:r>
              <a:rPr lang="en-US" sz="3200" dirty="0" smtClean="0">
                <a:solidFill>
                  <a:srgbClr val="FF0000"/>
                </a:solidFill>
              </a:rPr>
              <a:t>workplace, government, and education</a:t>
            </a:r>
            <a:r>
              <a:rPr lang="en-US" sz="3200" dirty="0" smtClean="0"/>
              <a:t> may be ultimate goals of language revival and maintenance efforts, </a:t>
            </a:r>
            <a:r>
              <a:rPr lang="en-US" sz="3200" dirty="0" smtClean="0">
                <a:solidFill>
                  <a:srgbClr val="FF0000"/>
                </a:solidFill>
              </a:rPr>
              <a:t>they should not be the first priorities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rgbClr val="FF0000"/>
                </a:solidFill>
              </a:rPr>
              <a:t>Without safeguards for language use at home </a:t>
            </a:r>
            <a:r>
              <a:rPr lang="en-US" sz="3200" dirty="0" smtClean="0"/>
              <a:t>sufficient to ensure transmission, attempts to prop the language up outside the home will be like blowing air into a punctured tire. It will be impossible to achieve a steady state based on the incoming air due to the continual losses resulting from the </a:t>
            </a:r>
            <a:r>
              <a:rPr lang="en-US" sz="3200" dirty="0" err="1" smtClean="0"/>
              <a:t>unmended</a:t>
            </a:r>
            <a:r>
              <a:rPr lang="en-US" sz="3200" dirty="0" smtClean="0"/>
              <a:t> puncture.</a:t>
            </a:r>
          </a:p>
          <a:p>
            <a:r>
              <a:rPr lang="en-US" sz="3200" dirty="0" smtClean="0"/>
              <a:t> (Nettle and Romaine, 2000.p. 178)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stages of language loss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398" cy="36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003"/>
                <a:gridCol w="6277395"/>
              </a:tblGrid>
              <a:tr h="1738148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SAFE</a:t>
                      </a:r>
                      <a:endParaRPr lang="en-US" sz="2000" b="0" dirty="0"/>
                    </a:p>
                  </a:txBody>
                  <a:tcPr marL="86585" marR="8658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generations use the language in all or most domains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Large speaker base in relation to other languages spoken in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the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region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Typically language of government, commerce and education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000" b="0" dirty="0"/>
                    </a:p>
                  </a:txBody>
                  <a:tcPr marL="86585" marR="86585"/>
                </a:tc>
              </a:tr>
              <a:tr h="1462252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RISK</a:t>
                      </a:r>
                      <a:endParaRPr lang="en-US" sz="2000" dirty="0"/>
                    </a:p>
                  </a:txBody>
                  <a:tcPr marL="86585" marR="8658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in fewer domains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Smaller numbers of speakers than other languages in the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region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 marL="86585" marR="8658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04799" y="2362200"/>
          <a:ext cx="822960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43"/>
                <a:gridCol w="66239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MORIBUND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language that is not transmitted to children</a:t>
                      </a:r>
                    </a:p>
                    <a:p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NEARLY EXTINCT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handful of oldest generation of speakers of the language remain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EXTINCT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remaining speakers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8100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716"/>
                <a:gridCol w="6229884"/>
              </a:tblGrid>
              <a:tr h="1736736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DISAPPEARING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an observable shift towards another language in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the communities where it is spoken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a decrease in intergenerational transfer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language of wider communication replaces the language in all but restricted domains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1.bp.blogspot.com/_aACdOjDdWQA/SuSmsC2mOfI/AAAAAAAAAfY/R0w7gNBNX6I/s320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9530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What gradual language death looks like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Language atrophy </a:t>
            </a:r>
            <a:r>
              <a:rPr lang="en-US" dirty="0" smtClean="0"/>
              <a:t>- reduced </a:t>
            </a:r>
            <a:r>
              <a:rPr lang="en-US" dirty="0"/>
              <a:t>numbers of </a:t>
            </a:r>
            <a:r>
              <a:rPr lang="en-US" dirty="0" smtClean="0"/>
              <a:t>domains</a:t>
            </a:r>
            <a:endParaRPr lang="en-US" dirty="0"/>
          </a:p>
          <a:p>
            <a:pPr lvl="0"/>
            <a:r>
              <a:rPr lang="en-US" dirty="0" smtClean="0"/>
              <a:t>Loss of language related to disappearing contexts (</a:t>
            </a:r>
            <a:r>
              <a:rPr lang="en-US" dirty="0"/>
              <a:t>i.e. if the context for storytelling disappears, the language for storytelling and the stories disappear) </a:t>
            </a:r>
          </a:p>
          <a:p>
            <a:pPr lvl="0"/>
            <a:r>
              <a:rPr lang="en-US" dirty="0"/>
              <a:t>Diminished vocabulary and </a:t>
            </a:r>
            <a:r>
              <a:rPr lang="en-US" dirty="0" smtClean="0"/>
              <a:t>base </a:t>
            </a:r>
            <a:r>
              <a:rPr lang="en-US" dirty="0"/>
              <a:t>words from which to create new words</a:t>
            </a:r>
          </a:p>
          <a:p>
            <a:pPr lvl="0"/>
            <a:r>
              <a:rPr lang="en-US" dirty="0"/>
              <a:t>Lack of coinage of new words</a:t>
            </a:r>
          </a:p>
          <a:p>
            <a:pPr lvl="0"/>
            <a:r>
              <a:rPr lang="en-US" dirty="0"/>
              <a:t>Increased reliance on formulaic expressions and routine speech—lack of spontaneous conversation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588</TotalTime>
  <Words>979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               Languages Lost and Found</vt:lpstr>
      <vt:lpstr>The context for this presentation</vt:lpstr>
      <vt:lpstr>Some facts</vt:lpstr>
      <vt:lpstr>More facts…..</vt:lpstr>
      <vt:lpstr> Article 5 of UNESCO’s declaration on cultural diversity states: </vt:lpstr>
      <vt:lpstr>Importance of language use at home</vt:lpstr>
      <vt:lpstr>Definitions of stages of language loss </vt:lpstr>
      <vt:lpstr>Slide 8</vt:lpstr>
      <vt:lpstr> What gradual language death looks like </vt:lpstr>
      <vt:lpstr>Slide 10</vt:lpstr>
      <vt:lpstr>Slide 11</vt:lpstr>
      <vt:lpstr>What can we do as language educators?</vt:lpstr>
      <vt:lpstr>What we can do in the classroom</vt:lpstr>
      <vt:lpstr>Learners as ethnographers and plurilinguistic pedagogy</vt:lpstr>
      <vt:lpstr>Bring the community and the languages into the classroom</vt:lpstr>
      <vt:lpstr>The South African example: We had story tellers come to school </vt:lpstr>
      <vt:lpstr>Learners wrote their favorite stories, illustrated them and made books</vt:lpstr>
      <vt:lpstr>They read the books they made</vt:lpstr>
      <vt:lpstr>Older learners read to younger ones</vt:lpstr>
      <vt:lpstr>Workshops were held to promote family literacy </vt:lpstr>
      <vt:lpstr>The women were proud of their writing</vt:lpstr>
      <vt:lpstr>What could (should) World Learning’s role be?</vt:lpstr>
      <vt:lpstr>How does your language rate?</vt:lpstr>
    </vt:vector>
  </TitlesOfParts>
  <Company>World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Lost and Found </dc:title>
  <dc:creator>burkettb</dc:creator>
  <cp:lastModifiedBy>burkettb</cp:lastModifiedBy>
  <cp:revision>47</cp:revision>
  <dcterms:created xsi:type="dcterms:W3CDTF">2010-08-09T14:59:02Z</dcterms:created>
  <dcterms:modified xsi:type="dcterms:W3CDTF">2010-09-20T16:45:46Z</dcterms:modified>
</cp:coreProperties>
</file>