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1" r:id="rId4"/>
    <p:sldId id="257" r:id="rId5"/>
    <p:sldId id="262" r:id="rId6"/>
    <p:sldId id="258" r:id="rId7"/>
    <p:sldId id="260" r:id="rId8"/>
    <p:sldId id="261" r:id="rId9"/>
    <p:sldId id="263" r:id="rId10"/>
    <p:sldId id="264" r:id="rId11"/>
    <p:sldId id="265" r:id="rId12"/>
    <p:sldId id="267" r:id="rId13"/>
    <p:sldId id="269" r:id="rId14"/>
    <p:sldId id="276" r:id="rId15"/>
    <p:sldId id="277" r:id="rId16"/>
    <p:sldId id="270" r:id="rId17"/>
    <p:sldId id="259" r:id="rId18"/>
    <p:sldId id="27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0B"/>
    <a:srgbClr val="99FF33"/>
    <a:srgbClr val="44A91B"/>
    <a:srgbClr val="307713"/>
    <a:srgbClr val="ABCDFF"/>
    <a:srgbClr val="FBC5F8"/>
    <a:srgbClr val="A0F1FA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361F5E-7886-4E45-AD95-26D9090CE05A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D08889-DA99-463F-8B7F-40561CAC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320CA0-1496-4694-858E-04C1F754A52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B600-E3B1-4DE4-9636-BA690265F48A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EA07-5907-4D14-9BD1-478347E10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0E49E-6627-4B5F-BDAB-0244652C9D90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7DEF-B56E-4DC0-9512-50ABE768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188C-C023-42EE-BFDC-022E6B1A36EF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04EA-775A-4E77-9A4C-14BE33481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4A3F-E177-443C-9B1B-D5B0CB4D4720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C97F-5398-42BD-B3AA-AF40C5B94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DA54-4CC7-4ED7-B2B7-038DEB3C468D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1437-1D44-4BA6-ACD6-7176EEBF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30E5-D052-4FA8-B2C8-27EE6A94FD83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F518-1C72-43FA-A877-5045881A0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048E8-2184-4B3E-B970-8AA988684124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062B-DE0B-4CB1-8B94-8B0B33E5D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9EEB-A858-4178-9E42-163787100293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EB56-DFD7-4B78-9C1B-EC46AC414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75A4-4C07-403C-AC61-A16E1A17AE27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51A0-A03A-4BEC-8AC7-7B89DD681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2AD1-BC98-407B-B638-A836A4C2FA18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D270-B912-43D2-8D28-A72FCBBE2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13D0-66A0-4B6D-A2D9-8969985BAF89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C5358-7C28-4F01-997B-670D127B9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F2631C-BF44-46C2-8416-45C168D04511}" type="datetimeFigureOut">
              <a:rPr lang="en-US"/>
              <a:pPr>
                <a:defRPr/>
              </a:pPr>
              <a:t>8/11/2009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DE929-1112-4578-8180-385553918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epawaste/education/pdfs/tesol.pdf" TargetMode="External"/><Relationship Id="rId2" Type="http://schemas.openxmlformats.org/officeDocument/2006/relationships/hyperlink" Target="http://www.earthday.org/footprin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ollections.sit.edu/" TargetMode="External"/><Relationship Id="rId2" Type="http://schemas.openxmlformats.org/officeDocument/2006/relationships/hyperlink" Target="http://www.nps.gov/findapark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arthday.org/footprin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nytime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E8F1D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sz="8800" b="1" smtClean="0">
                <a:solidFill>
                  <a:srgbClr val="307713"/>
                </a:solidFill>
              </a:rPr>
              <a:t>Code Green: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 smtClean="0">
                <a:solidFill>
                  <a:schemeClr val="tx1"/>
                </a:solidFill>
                <a:latin typeface="Comic Sans MS" pitchFamily="66" charset="0"/>
              </a:rPr>
              <a:t>Using the Participatory Approach to grow Environmental Awareness</a:t>
            </a:r>
          </a:p>
          <a:p>
            <a:pPr eaLnBrk="1" hangingPunct="1"/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r>
              <a:rPr lang="en-US" smtClean="0">
                <a:solidFill>
                  <a:srgbClr val="002060"/>
                </a:solidFill>
                <a:latin typeface="Comic Sans MS" pitchFamily="66" charset="0"/>
              </a:rPr>
              <a:t>Please look at the books</a:t>
            </a:r>
          </a:p>
          <a:p>
            <a:pPr eaLnBrk="1" hangingPunct="1"/>
            <a:endParaRPr lang="en-US" sz="440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A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Define the Problem</a:t>
            </a:r>
            <a:endParaRPr lang="en-US" smtClean="0"/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the problem? </a:t>
            </a:r>
          </a:p>
          <a:p>
            <a:pPr eaLnBrk="1" hangingPunct="1">
              <a:buFont typeface="Arial" charset="0"/>
              <a:buNone/>
            </a:pPr>
            <a:endParaRPr lang="en-US" sz="4000" smtClean="0"/>
          </a:p>
          <a:p>
            <a:pPr eaLnBrk="1" hangingPunct="1"/>
            <a:r>
              <a:rPr lang="en-US" sz="4000" smtClean="0"/>
              <a:t>What are the different perspectives of the problem? </a:t>
            </a:r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Personalize the Problem</a:t>
            </a:r>
            <a:endParaRPr lang="en-US" smtClean="0"/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How do you connect to this situation? </a:t>
            </a:r>
          </a:p>
          <a:p>
            <a:pPr eaLnBrk="1" hangingPunct="1"/>
            <a:endParaRPr lang="en-US" sz="4000" smtClean="0"/>
          </a:p>
          <a:p>
            <a:pPr eaLnBrk="1" hangingPunct="1"/>
            <a:r>
              <a:rPr lang="en-US" sz="4000" smtClean="0"/>
              <a:t>Are you a hiker, know a logger?</a:t>
            </a:r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  <a:p>
            <a:pPr eaLnBrk="1" hangingPunct="1"/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Analysis 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4000" smtClean="0"/>
              <a:t>Are there any common themes? </a:t>
            </a:r>
          </a:p>
          <a:p>
            <a:pPr eaLnBrk="1" hangingPunct="1">
              <a:lnSpc>
                <a:spcPct val="150000"/>
              </a:lnSpc>
            </a:pPr>
            <a:endParaRPr lang="en-US" sz="1600" smtClean="0"/>
          </a:p>
          <a:p>
            <a:pPr eaLnBrk="1" hangingPunct="1">
              <a:lnSpc>
                <a:spcPct val="150000"/>
              </a:lnSpc>
            </a:pPr>
            <a:r>
              <a:rPr lang="en-US" sz="4000" smtClean="0"/>
              <a:t>What are the roots/ causes/ consequences of the situation? </a:t>
            </a:r>
          </a:p>
          <a:p>
            <a:pPr eaLnBrk="1" hangingPunct="1">
              <a:lnSpc>
                <a:spcPct val="15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Critical Action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600" smtClean="0"/>
              <a:t>What are the next steps? </a:t>
            </a:r>
          </a:p>
          <a:p>
            <a:pPr eaLnBrk="1" hangingPunct="1">
              <a:lnSpc>
                <a:spcPct val="150000"/>
              </a:lnSpc>
            </a:pPr>
            <a:endParaRPr lang="en-US" sz="2400" smtClean="0"/>
          </a:p>
          <a:p>
            <a:pPr eaLnBrk="1" hangingPunct="1">
              <a:lnSpc>
                <a:spcPct val="150000"/>
              </a:lnSpc>
            </a:pPr>
            <a:r>
              <a:rPr lang="en-US" sz="3600" smtClean="0"/>
              <a:t>Given constraints, what can we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Addressing Missing Aspects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3600" smtClean="0"/>
              <a:t>Teacher observes for language feedback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sz="3600" smtClean="0"/>
          </a:p>
          <a:p>
            <a:pPr eaLnBrk="1" hangingPunct="1">
              <a:lnSpc>
                <a:spcPct val="150000"/>
              </a:lnSpc>
            </a:pPr>
            <a:r>
              <a:rPr lang="en-US" sz="3600" smtClean="0"/>
              <a:t>meaning, use and form follow up work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Feedback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endParaRPr lang="en-US" sz="3600" smtClean="0"/>
          </a:p>
          <a:p>
            <a:pPr algn="ctr" eaLnBrk="1" hangingPunct="1">
              <a:buFont typeface="Arial" charset="0"/>
              <a:buNone/>
            </a:pPr>
            <a:r>
              <a:rPr lang="en-US" sz="6600" b="1" smtClean="0"/>
              <a:t>Be honest:   </a:t>
            </a:r>
          </a:p>
          <a:p>
            <a:pPr algn="ctr" eaLnBrk="1" hangingPunct="1">
              <a:buFont typeface="Arial" charset="0"/>
              <a:buNone/>
            </a:pPr>
            <a:r>
              <a:rPr lang="en-US" sz="6600" b="1" smtClean="0"/>
              <a:t>How was this process?</a:t>
            </a:r>
            <a:endParaRPr lang="en-US" sz="6600" smtClean="0"/>
          </a:p>
          <a:p>
            <a:pPr algn="ctr" eaLnBrk="1" hangingPunct="1">
              <a:buFont typeface="Arial" charset="0"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algn="ctr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Resources to explore Environmental Awareness in YOUR class!</a:t>
            </a:r>
            <a:endParaRPr lang="en-US" b="1" i="1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u="sng" smtClean="0">
                <a:hlinkClick r:id="rId2"/>
              </a:rPr>
              <a:t>http://www.earthday.org/footprint/</a:t>
            </a:r>
            <a:endParaRPr lang="en-US" sz="3600" u="sng" smtClean="0"/>
          </a:p>
          <a:p>
            <a:pPr eaLnBrk="1" hangingPunct="1">
              <a:buFont typeface="Arial" charset="0"/>
              <a:buNone/>
            </a:pPr>
            <a:endParaRPr lang="en-US" sz="3600" u="sng" smtClean="0"/>
          </a:p>
          <a:p>
            <a:pPr eaLnBrk="1" hangingPunct="1">
              <a:buFont typeface="Arial" charset="0"/>
              <a:buNone/>
            </a:pPr>
            <a:r>
              <a:rPr lang="en-US" sz="2800" smtClean="0"/>
              <a:t>Teach English, Teach about the Environment</a:t>
            </a:r>
          </a:p>
          <a:p>
            <a:pPr eaLnBrk="1" hangingPunct="1"/>
            <a:r>
              <a:rPr lang="en-US" sz="3600" u="sng" smtClean="0">
                <a:hlinkClick r:id="rId3"/>
              </a:rPr>
              <a:t>http://</a:t>
            </a:r>
            <a:r>
              <a:rPr lang="en-US" sz="3600" smtClean="0">
                <a:hlinkClick r:id="rId3"/>
              </a:rPr>
              <a:t>www.epa.gov/epawaste/education/pdfs/tesol.pdf</a:t>
            </a:r>
            <a:r>
              <a:rPr lang="en-US" sz="3600" smtClean="0"/>
              <a:t>  </a:t>
            </a:r>
          </a:p>
          <a:p>
            <a:pPr eaLnBrk="1" hangingPunct="1"/>
            <a:endParaRPr lang="en-US" sz="2800" u="sng" smtClean="0"/>
          </a:p>
          <a:p>
            <a:pPr eaLnBrk="1" hangingPunct="1">
              <a:buFont typeface="Arial" charset="0"/>
              <a:buNone/>
            </a:pPr>
            <a:endParaRPr lang="en-US" sz="800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Extra time?  Parks in your state!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hlinkClick r:id="rId2"/>
              </a:rPr>
              <a:t>http://www.nps.gov/findapark/index.htm</a:t>
            </a: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~~~~~~~~~~~~~~~~~~~~~~~~~~~~~~~~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800" b="1" i="1" dirty="0" smtClean="0">
                <a:latin typeface="Bradley Hand ITC" pitchFamily="66" charset="0"/>
              </a:rPr>
              <a:t>THANK YOU FOR COMING!!!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~~~~~~~~~~~~~~~~~~~~~~~~~~~~~~~~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 will email you the </a:t>
            </a:r>
            <a:r>
              <a:rPr lang="en-US" dirty="0" err="1" smtClean="0"/>
              <a:t>powerpoint</a:t>
            </a:r>
            <a:r>
              <a:rPr lang="en-US" dirty="0" smtClean="0"/>
              <a:t>, my lesson plans, and suggested texts, also posted at: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u="sng" dirty="0" smtClean="0">
                <a:hlinkClick r:id="rId3"/>
              </a:rPr>
              <a:t>http://digitalcollections.sit.edu</a:t>
            </a:r>
            <a:endParaRPr lang="en-US" sz="2800" u="sng" dirty="0" smtClean="0">
              <a:hlinkClick r:id="rId4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7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Content Placeholder 4" descr="Morgan! Summer 2009 08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838200"/>
            <a:ext cx="6948488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ParticipantsWBAT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30763"/>
          </a:xfrm>
        </p:spPr>
        <p:txBody>
          <a:bodyPr/>
          <a:lstStyle/>
          <a:p>
            <a:pPr eaLnBrk="1" hangingPunct="1"/>
            <a:r>
              <a:rPr lang="en-US" smtClean="0"/>
              <a:t>By the end of the presentation, the participants will know how to structure a lesson using the participatory approach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Other environmental activities to use in the classroom will be</a:t>
            </a:r>
            <a:r>
              <a:rPr lang="en-US" b="1" smtClean="0"/>
              <a:t> emailed </a:t>
            </a:r>
            <a:r>
              <a:rPr lang="en-US" smtClean="0"/>
              <a:t>and </a:t>
            </a:r>
            <a:r>
              <a:rPr lang="en-US" b="1" smtClean="0"/>
              <a:t>posted </a:t>
            </a:r>
            <a:r>
              <a:rPr lang="en-US" smtClean="0"/>
              <a:t>on web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~ </a:t>
            </a:r>
            <a:r>
              <a:rPr lang="en-US" b="1" smtClean="0">
                <a:latin typeface="Comic Sans MS" pitchFamily="66" charset="0"/>
              </a:rPr>
              <a:t>Please sign your name and email </a:t>
            </a:r>
            <a:r>
              <a:rPr lang="en-US" smtClean="0">
                <a:latin typeface="Comic Sans MS" pitchFamily="66" charset="0"/>
              </a:rPr>
              <a:t>~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BCDFF">
                <a:alpha val="58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mtClean="0"/>
              <a:t>Environmental club member in undergrad</a:t>
            </a:r>
          </a:p>
          <a:p>
            <a:pPr eaLnBrk="1" hangingPunct="1">
              <a:lnSpc>
                <a:spcPct val="150000"/>
              </a:lnSpc>
            </a:pPr>
            <a:r>
              <a:rPr lang="en-US" i="1" smtClean="0"/>
              <a:t>Green Team </a:t>
            </a:r>
            <a:r>
              <a:rPr lang="en-US" smtClean="0"/>
              <a:t>member past years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Organized “Climate Change” presentation</a:t>
            </a:r>
            <a:endParaRPr lang="en-US" i="1" smtClean="0"/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Students as passive containers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/>
              <a:t>The recycling bin in my classroom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Participatory Main Points</a:t>
            </a:r>
            <a:r>
              <a:rPr lang="en-US" smtClean="0"/>
              <a:t> </a:t>
            </a:r>
            <a:endParaRPr 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Acquisition requires meaningful interaction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Paulo </a:t>
            </a:r>
            <a:r>
              <a:rPr lang="en-US" dirty="0" err="1" smtClean="0"/>
              <a:t>Freire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Students are resources - class content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Critical skills to advocate for self within community through action task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Setting the tone of the class – Elsa </a:t>
            </a:r>
            <a:r>
              <a:rPr lang="en-US" dirty="0" err="1" smtClean="0"/>
              <a:t>Auerbach</a:t>
            </a:r>
            <a:endParaRPr lang="en-US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Social questions discussed thru a </a:t>
            </a:r>
            <a:r>
              <a:rPr lang="en-US" u="sng" dirty="0" smtClean="0"/>
              <a:t>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Code Resource:</a:t>
            </a:r>
          </a:p>
        </p:txBody>
      </p:sp>
      <p:sp>
        <p:nvSpPr>
          <p:cNvPr id="18434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Energy and Environment</a:t>
            </a:r>
          </a:p>
          <a:p>
            <a:pPr eaLnBrk="1" hangingPunct="1"/>
            <a:r>
              <a:rPr lang="en-US" i="1" smtClean="0"/>
              <a:t>“Clinton-Era Rule Protecting Forests Upheld”</a:t>
            </a:r>
          </a:p>
          <a:p>
            <a:pPr eaLnBrk="1" hangingPunct="1"/>
            <a:r>
              <a:rPr lang="en-US" smtClean="0"/>
              <a:t>Friday, August 7, 2009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5" name="NYTLogo" descr="New York Tim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76400"/>
            <a:ext cx="563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pPr eaLnBrk="1" hangingPunct="1"/>
            <a:endParaRPr lang="en-US" sz="40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eaLnBrk="1" hangingPunct="1"/>
            <a:r>
              <a:rPr lang="en-US" sz="3600" smtClean="0"/>
              <a:t>A </a:t>
            </a:r>
            <a:r>
              <a:rPr lang="en-US" sz="3600" b="1" smtClean="0"/>
              <a:t>national park</a:t>
            </a:r>
            <a:r>
              <a:rPr lang="en-US" sz="3600" smtClean="0"/>
              <a:t> is a reserve of land protected by a national government from major development.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z="3600" smtClean="0"/>
              <a:t>A </a:t>
            </a:r>
            <a:r>
              <a:rPr lang="en-US" sz="3600" b="1" smtClean="0"/>
              <a:t>national forest </a:t>
            </a:r>
            <a:r>
              <a:rPr lang="en-US" sz="3600" smtClean="0"/>
              <a:t>is used for timber harvesting, livestock grazing, water, wildlife, and recreation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Content Placeholder 3" descr="white mounta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38113"/>
            <a:ext cx="6477000" cy="663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1" descr="C:\636C6465\B2510BE4-32D2-4F41-AF20-86B84A40577B_files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-381000"/>
            <a:ext cx="77724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/>
          <a:lstStyle/>
          <a:p>
            <a:pPr eaLnBrk="1" hangingPunct="1"/>
            <a:endParaRPr lang="en-U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Maggie: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“I went hiking in the wilderness and I crossed like 5 roads. I thought there weren’t supposed to be any roads.”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Mike: </a:t>
            </a:r>
            <a:r>
              <a:rPr lang="en-US" sz="2200" dirty="0" smtClean="0">
                <a:solidFill>
                  <a:schemeClr val="tx2"/>
                </a:solidFill>
              </a:rPr>
              <a:t>“Building roads makes jobs and so does logging. Anyways, trees are renewable resources.”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rgbClr val="05850B"/>
                </a:solidFill>
              </a:rPr>
              <a:t>Daniel: </a:t>
            </a:r>
            <a:r>
              <a:rPr lang="en-US" sz="2200" dirty="0" smtClean="0">
                <a:solidFill>
                  <a:srgbClr val="05850B"/>
                </a:solidFill>
              </a:rPr>
              <a:t>“I know logging creates jobs but clear cutting discourages hiking and hunting. With sustainable logging, you have the best of both worlds.”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rgbClr val="05850B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Maggie: 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“I’m pissed that my taxpayer’s dollars are going to subsidize road building and logging on public lands.”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Gail: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“Yeah, these are our public lands to conserve our ecosystems, there’s plenty of logging allowed on private lands.”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Mike: </a:t>
            </a:r>
            <a:r>
              <a:rPr lang="en-US" sz="2200" dirty="0" smtClean="0">
                <a:solidFill>
                  <a:schemeClr val="tx2"/>
                </a:solidFill>
              </a:rPr>
              <a:t>“Regardless, roads are needed to get into the forest to do your hiking or logging.”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Maggie: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</a:rPr>
              <a:t>“There are tons of roads in national parks. Try hiking in to a crystal clear river to go fishing, you lazy bums.”</a:t>
            </a:r>
            <a:endParaRPr 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430</Words>
  <Application>Microsoft Office PowerPoint</Application>
  <PresentationFormat>On-screen Show (4:3)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Bradley Hand ITC</vt:lpstr>
      <vt:lpstr>Office Theme</vt:lpstr>
      <vt:lpstr>Code Green:</vt:lpstr>
      <vt:lpstr>ParticipantsWBAT </vt:lpstr>
      <vt:lpstr>My reasoning</vt:lpstr>
      <vt:lpstr>Participatory Main Points </vt:lpstr>
      <vt:lpstr>Code Resource:</vt:lpstr>
      <vt:lpstr>Slide 6</vt:lpstr>
      <vt:lpstr>Slide 7</vt:lpstr>
      <vt:lpstr>Slide 8</vt:lpstr>
      <vt:lpstr>Slide 9</vt:lpstr>
      <vt:lpstr>Define the Problem</vt:lpstr>
      <vt:lpstr>Personalize the Problem</vt:lpstr>
      <vt:lpstr>Analysis </vt:lpstr>
      <vt:lpstr>Critical Action</vt:lpstr>
      <vt:lpstr>Addressing Missing Aspects</vt:lpstr>
      <vt:lpstr>Feedback</vt:lpstr>
      <vt:lpstr>Resources to explore Environmental Awareness in YOUR class!</vt:lpstr>
      <vt:lpstr>Extra time?  Parks in your state!</vt:lpstr>
      <vt:lpstr>Slide 18</vt:lpstr>
    </vt:vector>
  </TitlesOfParts>
  <Company>House of Love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Green</dc:title>
  <dc:creator>Megan Rand Pugh</dc:creator>
  <cp:lastModifiedBy>edtech</cp:lastModifiedBy>
  <cp:revision>45</cp:revision>
  <dcterms:created xsi:type="dcterms:W3CDTF">2009-08-09T16:03:37Z</dcterms:created>
  <dcterms:modified xsi:type="dcterms:W3CDTF">2009-08-12T02:32:18Z</dcterms:modified>
</cp:coreProperties>
</file>