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70B79-3D3D-4EF2-B49A-2E55F1C02E2D}" type="datetimeFigureOut">
              <a:rPr lang="ru-RU" smtClean="0"/>
              <a:pPr/>
              <a:t>24.05.2010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6E706-4014-4781-8457-120D58FEF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 and collaboration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Interactive ways of learning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ru-RU" b="1" i="1" dirty="0" smtClean="0"/>
          </a:p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r>
              <a:rPr lang="en-US" b="1" i="1" dirty="0"/>
              <a:t>I</a:t>
            </a:r>
            <a:r>
              <a:rPr lang="en-US" b="1" i="1" dirty="0" smtClean="0"/>
              <a:t>f </a:t>
            </a:r>
            <a:r>
              <a:rPr lang="en-US" b="1" i="1" dirty="0"/>
              <a:t>necessary, deprive yourself </a:t>
            </a:r>
            <a:r>
              <a:rPr lang="en-US" b="1" i="1" dirty="0" smtClean="0"/>
              <a:t>of</a:t>
            </a:r>
            <a:r>
              <a:rPr lang="en-US" b="1" i="1" dirty="0" smtClean="0"/>
              <a:t> </a:t>
            </a:r>
            <a:r>
              <a:rPr lang="en-US" b="1" i="1" dirty="0"/>
              <a:t>something else, but pay </a:t>
            </a:r>
            <a:r>
              <a:rPr lang="en-US" b="1" i="1" dirty="0" smtClean="0"/>
              <a:t>somebody </a:t>
            </a:r>
            <a:r>
              <a:rPr lang="en-US" b="1" i="1" dirty="0"/>
              <a:t>who will listen to you.</a:t>
            </a:r>
            <a:endParaRPr lang="ru-RU" dirty="0"/>
          </a:p>
          <a:p>
            <a:pPr algn="r">
              <a:buNone/>
            </a:pPr>
            <a:r>
              <a:rPr lang="en-US" dirty="0"/>
              <a:t>(</a:t>
            </a:r>
            <a:r>
              <a:rPr lang="sk-SK" i="1" dirty="0"/>
              <a:t>Ján Amos Komenský </a:t>
            </a:r>
            <a:r>
              <a:rPr lang="en-US" dirty="0"/>
              <a:t>1592 - 1670).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786190"/>
            <a:ext cx="228601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collective way of learning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is a system of cooperation among students that allows teachers to structure the material in accordance to :</a:t>
            </a:r>
          </a:p>
          <a:p>
            <a:r>
              <a:rPr lang="en-US" dirty="0" smtClean="0"/>
              <a:t>Students capabilities;</a:t>
            </a:r>
          </a:p>
          <a:p>
            <a:r>
              <a:rPr lang="en-US" dirty="0" smtClean="0"/>
              <a:t>Individual pace of learning;</a:t>
            </a:r>
          </a:p>
          <a:p>
            <a:r>
              <a:rPr lang="en-US" dirty="0" smtClean="0"/>
              <a:t>Students’ individual zones of proximal development.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142876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2" y="3857628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Maria Montessori  (</a:t>
            </a:r>
            <a:r>
              <a:rPr lang="ru-RU" dirty="0" smtClean="0"/>
              <a:t>1870</a:t>
            </a:r>
            <a:r>
              <a:rPr lang="en-US" dirty="0" smtClean="0"/>
              <a:t>-</a:t>
            </a:r>
            <a:r>
              <a:rPr lang="ru-RU" dirty="0" smtClean="0"/>
              <a:t>1952 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71670" y="1142984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Andrew bell, Joseph Lancaster</a:t>
            </a:r>
          </a:p>
          <a:p>
            <a:pPr algn="ctr"/>
            <a:r>
              <a:rPr lang="en-US" dirty="0" smtClean="0"/>
              <a:t>Monitorial  system of education</a:t>
            </a:r>
          </a:p>
          <a:p>
            <a:pPr algn="ctr"/>
            <a:r>
              <a:rPr lang="en-US" dirty="0" smtClean="0"/>
              <a:t>(19 century)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428868"/>
            <a:ext cx="1409704" cy="198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000364" y="5143512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</a:t>
            </a:r>
            <a:r>
              <a:rPr lang="en-US" dirty="0" err="1" smtClean="0"/>
              <a:t>Vitaliy</a:t>
            </a:r>
            <a:r>
              <a:rPr lang="en-US" dirty="0" smtClean="0"/>
              <a:t> </a:t>
            </a:r>
            <a:r>
              <a:rPr lang="en-US" dirty="0" err="1" smtClean="0"/>
              <a:t>Dyachenko</a:t>
            </a:r>
            <a:r>
              <a:rPr lang="en-US" dirty="0" smtClean="0"/>
              <a:t> </a:t>
            </a:r>
            <a:r>
              <a:rPr lang="ru-RU" dirty="0" smtClean="0"/>
              <a:t>1923-2008 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2143116"/>
            <a:ext cx="121444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 rot="10800000" flipV="1">
            <a:off x="642909" y="5429264"/>
            <a:ext cx="20002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A. G. </a:t>
            </a:r>
            <a:r>
              <a:rPr lang="en-US" dirty="0" err="1" smtClean="0">
                <a:solidFill>
                  <a:prstClr val="black"/>
                </a:solidFill>
              </a:rPr>
              <a:t>Rivin</a:t>
            </a:r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30-</a:t>
            </a:r>
            <a:r>
              <a:rPr lang="en-US" dirty="0">
                <a:solidFill>
                  <a:prstClr val="black"/>
                </a:solidFill>
              </a:rPr>
              <a:t> 4</a:t>
            </a:r>
            <a:r>
              <a:rPr lang="ru-RU" dirty="0">
                <a:solidFill>
                  <a:prstClr val="black"/>
                </a:solidFill>
              </a:rPr>
              <a:t>0</a:t>
            </a:r>
            <a:r>
              <a:rPr lang="en-US" baseline="30000" dirty="0">
                <a:solidFill>
                  <a:prstClr val="black"/>
                </a:solidFill>
              </a:rPr>
              <a:t>s</a:t>
            </a:r>
            <a:r>
              <a:rPr lang="en-US" dirty="0">
                <a:solidFill>
                  <a:prstClr val="black"/>
                </a:solidFill>
              </a:rPr>
              <a:t> , 20</a:t>
            </a:r>
            <a:r>
              <a:rPr lang="en-US" baseline="30000" dirty="0">
                <a:solidFill>
                  <a:prstClr val="black"/>
                </a:solidFill>
              </a:rPr>
              <a:t>th</a:t>
            </a:r>
            <a:r>
              <a:rPr lang="en-US" dirty="0">
                <a:solidFill>
                  <a:prstClr val="black"/>
                </a:solidFill>
              </a:rPr>
              <a:t> century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43834" y="4357695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Ludmila</a:t>
            </a:r>
            <a:r>
              <a:rPr lang="en-US" dirty="0" smtClean="0"/>
              <a:t> </a:t>
            </a:r>
            <a:r>
              <a:rPr lang="en-US" dirty="0" err="1" smtClean="0"/>
              <a:t>Volshteyn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3000372"/>
            <a:ext cx="1619252" cy="178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357818" y="5072075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Manuk</a:t>
            </a:r>
            <a:r>
              <a:rPr lang="en-US" dirty="0" smtClean="0"/>
              <a:t> </a:t>
            </a:r>
            <a:r>
              <a:rPr lang="en-US" dirty="0" err="1" smtClean="0"/>
              <a:t>Mkrtchyan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types of cooperation organization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Horizontal – cooperation among students about the same or equally complex and topic related content;</a:t>
            </a:r>
          </a:p>
          <a:p>
            <a:r>
              <a:rPr lang="en-US" dirty="0" smtClean="0"/>
              <a:t>Vertical -  cooperation among students about varied and level ranged content.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the Collective Way of Learning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Inclusion</a:t>
            </a:r>
          </a:p>
          <a:p>
            <a:r>
              <a:rPr lang="en-US" dirty="0" smtClean="0"/>
              <a:t>Accomplishment</a:t>
            </a:r>
          </a:p>
          <a:p>
            <a:r>
              <a:rPr lang="en-US" dirty="0" smtClean="0"/>
              <a:t>Cooperation</a:t>
            </a:r>
          </a:p>
          <a:p>
            <a:r>
              <a:rPr lang="en-US" dirty="0" smtClean="0"/>
              <a:t>Success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 of Interactive techniques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activities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Sharing information technique</a:t>
            </a:r>
          </a:p>
          <a:p>
            <a:pPr>
              <a:buFont typeface="Wingdings" pitchFamily="2" charset="2"/>
              <a:buChar char="ü"/>
            </a:pPr>
            <a:r>
              <a:rPr lang="en-US" sz="2800" i="1" dirty="0" smtClean="0"/>
              <a:t>A boat trip around Krasnoyarsk (a content based speaking  activity)</a:t>
            </a:r>
          </a:p>
          <a:p>
            <a:r>
              <a:rPr lang="en-US" b="1" dirty="0" smtClean="0"/>
              <a:t>Exchanging  tasks technique</a:t>
            </a:r>
          </a:p>
          <a:p>
            <a:pPr>
              <a:buFont typeface="Wingdings" pitchFamily="2" charset="2"/>
              <a:buChar char="ü"/>
            </a:pPr>
            <a:r>
              <a:rPr lang="en-US" sz="2800" i="1" dirty="0" smtClean="0"/>
              <a:t>Answer key activities</a:t>
            </a:r>
          </a:p>
          <a:p>
            <a:r>
              <a:rPr lang="en-US" b="1" dirty="0" smtClean="0"/>
              <a:t>Mutual instruction technique</a:t>
            </a:r>
          </a:p>
          <a:p>
            <a:pPr>
              <a:buFont typeface="Wingdings" pitchFamily="2" charset="2"/>
              <a:buChar char="ü"/>
            </a:pPr>
            <a:r>
              <a:rPr lang="en-US" sz="2600" i="1" dirty="0" smtClean="0"/>
              <a:t>Carousel activity (a rapid changing of partners)</a:t>
            </a:r>
          </a:p>
          <a:p>
            <a:pPr>
              <a:buFont typeface="Wingdings" pitchFamily="2" charset="2"/>
              <a:buChar char="ü"/>
            </a:pPr>
            <a:r>
              <a:rPr lang="en-US" sz="2600" i="1" dirty="0" smtClean="0"/>
              <a:t>Decoding activity</a:t>
            </a:r>
          </a:p>
          <a:p>
            <a:pPr>
              <a:buFont typeface="Wingdings" pitchFamily="2" charset="2"/>
              <a:buChar char="ü"/>
            </a:pPr>
            <a:r>
              <a:rPr lang="en-US" sz="2600" i="1" dirty="0" smtClean="0"/>
              <a:t>Ship battle activity</a:t>
            </a:r>
            <a:endParaRPr lang="ru-RU" sz="2600" i="1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en-US" b="1" i="1" dirty="0" smtClean="0"/>
          </a:p>
          <a:p>
            <a:pPr algn="r">
              <a:buNone/>
            </a:pPr>
            <a:endParaRPr lang="en-US" b="1" i="1" dirty="0"/>
          </a:p>
          <a:p>
            <a:pPr algn="r">
              <a:buNone/>
            </a:pPr>
            <a:r>
              <a:rPr lang="en-US" b="1" i="1" dirty="0" smtClean="0"/>
              <a:t>Questioning </a:t>
            </a:r>
            <a:r>
              <a:rPr lang="en-US" b="1" i="1" dirty="0"/>
              <a:t>a lot, internalizing and teaching others are the secrets of the greatest </a:t>
            </a:r>
            <a:r>
              <a:rPr lang="en-US" b="1" i="1" dirty="0" smtClean="0"/>
              <a:t>intelligence</a:t>
            </a:r>
            <a:r>
              <a:rPr lang="en-US" i="1" dirty="0" smtClean="0"/>
              <a:t>. </a:t>
            </a:r>
          </a:p>
          <a:p>
            <a:pPr algn="r">
              <a:buNone/>
            </a:pPr>
            <a:r>
              <a:rPr lang="en-US" dirty="0" smtClean="0"/>
              <a:t>(</a:t>
            </a:r>
            <a:r>
              <a:rPr lang="sk-SK" i="1" dirty="0"/>
              <a:t>Ján Amos </a:t>
            </a:r>
            <a:r>
              <a:rPr lang="sk-SK" i="1" dirty="0" smtClean="0"/>
              <a:t>Komenský</a:t>
            </a:r>
            <a:r>
              <a:rPr lang="en-US" dirty="0" smtClean="0"/>
              <a:t>).</a:t>
            </a:r>
            <a:endParaRPr lang="ru-RU" dirty="0"/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220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Cooperation and collaboration</vt:lpstr>
      <vt:lpstr>Slide 2</vt:lpstr>
      <vt:lpstr>A collective way of learning </vt:lpstr>
      <vt:lpstr>Slide 4</vt:lpstr>
      <vt:lpstr>Two types of cooperation organization</vt:lpstr>
      <vt:lpstr>Principles of the Collective Way of Learning</vt:lpstr>
      <vt:lpstr>Groups of Interactive techniques and activities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Татьяна</dc:creator>
  <cp:lastModifiedBy>Татьяна</cp:lastModifiedBy>
  <cp:revision>17</cp:revision>
  <dcterms:created xsi:type="dcterms:W3CDTF">2010-05-23T17:13:04Z</dcterms:created>
  <dcterms:modified xsi:type="dcterms:W3CDTF">2010-05-23T23:56:10Z</dcterms:modified>
</cp:coreProperties>
</file>