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39"/>
  </p:notesMasterIdLst>
  <p:sldIdLst>
    <p:sldId id="256" r:id="rId2"/>
    <p:sldId id="290" r:id="rId3"/>
    <p:sldId id="295" r:id="rId4"/>
    <p:sldId id="272" r:id="rId5"/>
    <p:sldId id="293" r:id="rId6"/>
    <p:sldId id="260" r:id="rId7"/>
    <p:sldId id="257" r:id="rId8"/>
    <p:sldId id="271" r:id="rId9"/>
    <p:sldId id="258" r:id="rId10"/>
    <p:sldId id="270" r:id="rId11"/>
    <p:sldId id="266" r:id="rId12"/>
    <p:sldId id="267" r:id="rId13"/>
    <p:sldId id="262" r:id="rId14"/>
    <p:sldId id="261" r:id="rId15"/>
    <p:sldId id="265" r:id="rId16"/>
    <p:sldId id="283" r:id="rId17"/>
    <p:sldId id="281" r:id="rId18"/>
    <p:sldId id="282" r:id="rId19"/>
    <p:sldId id="294" r:id="rId20"/>
    <p:sldId id="292" r:id="rId21"/>
    <p:sldId id="273" r:id="rId22"/>
    <p:sldId id="286" r:id="rId23"/>
    <p:sldId id="274" r:id="rId24"/>
    <p:sldId id="275" r:id="rId25"/>
    <p:sldId id="287" r:id="rId26"/>
    <p:sldId id="296" r:id="rId27"/>
    <p:sldId id="285" r:id="rId28"/>
    <p:sldId id="288" r:id="rId29"/>
    <p:sldId id="279" r:id="rId30"/>
    <p:sldId id="289" r:id="rId31"/>
    <p:sldId id="301" r:id="rId32"/>
    <p:sldId id="302" r:id="rId33"/>
    <p:sldId id="291" r:id="rId34"/>
    <p:sldId id="297" r:id="rId35"/>
    <p:sldId id="298" r:id="rId36"/>
    <p:sldId id="300" r:id="rId37"/>
    <p:sldId id="299"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501" autoAdjust="0"/>
  </p:normalViewPr>
  <p:slideViewPr>
    <p:cSldViewPr>
      <p:cViewPr>
        <p:scale>
          <a:sx n="95" d="100"/>
          <a:sy n="95" d="100"/>
        </p:scale>
        <p:origin x="-852"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444CF3-0F64-46F7-9B7F-418306566237}" type="datetimeFigureOut">
              <a:rPr lang="en-US" smtClean="0"/>
              <a:t>5/23/2014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4C03AF-8B2B-4DED-96EB-DB9C484D94E0}" type="slidenum">
              <a:rPr lang="en-US" smtClean="0"/>
              <a:t>‹#›</a:t>
            </a:fld>
            <a:endParaRPr lang="en-US"/>
          </a:p>
        </p:txBody>
      </p:sp>
    </p:spTree>
    <p:extLst>
      <p:ext uri="{BB962C8B-B14F-4D97-AF65-F5344CB8AC3E}">
        <p14:creationId xmlns:p14="http://schemas.microsoft.com/office/powerpoint/2010/main" val="2292898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4C03AF-8B2B-4DED-96EB-DB9C484D94E0}" type="slidenum">
              <a:rPr lang="en-US" smtClean="0"/>
              <a:t>10</a:t>
            </a:fld>
            <a:endParaRPr lang="en-US"/>
          </a:p>
        </p:txBody>
      </p:sp>
    </p:spTree>
    <p:extLst>
      <p:ext uri="{BB962C8B-B14F-4D97-AF65-F5344CB8AC3E}">
        <p14:creationId xmlns:p14="http://schemas.microsoft.com/office/powerpoint/2010/main" val="3648856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north America, an effort has been made to improve the </a:t>
            </a:r>
            <a:r>
              <a:rPr lang="en-US" dirty="0" err="1" smtClean="0"/>
              <a:t>effectivness</a:t>
            </a:r>
            <a:r>
              <a:rPr lang="en-US" dirty="0" smtClean="0"/>
              <a:t> of speakers through</a:t>
            </a:r>
          </a:p>
          <a:p>
            <a:endParaRPr lang="en-US" dirty="0" smtClean="0"/>
          </a:p>
          <a:p>
            <a:r>
              <a:rPr lang="en-US" dirty="0" smtClean="0"/>
              <a:t>such formal training as debate and public speaking, whereas in East Asia, the effort has </a:t>
            </a:r>
          </a:p>
          <a:p>
            <a:endParaRPr lang="en-US" dirty="0" smtClean="0"/>
          </a:p>
          <a:p>
            <a:r>
              <a:rPr lang="en-US" dirty="0" smtClean="0"/>
              <a:t>been on improving the receiver’s sensitivity. The highest sensitivity is reached when one </a:t>
            </a:r>
          </a:p>
          <a:p>
            <a:endParaRPr lang="en-US" dirty="0" smtClean="0"/>
          </a:p>
          <a:p>
            <a:r>
              <a:rPr lang="en-US" dirty="0" smtClean="0"/>
              <a:t>empties one’s preconceptions and makes one’s mind as clear as a mirror. When such same </a:t>
            </a:r>
          </a:p>
          <a:p>
            <a:endParaRPr lang="en-US" dirty="0" smtClean="0"/>
          </a:p>
          <a:p>
            <a:r>
              <a:rPr lang="en-US" dirty="0" smtClean="0"/>
              <a:t>heartedness is established, the ideal of communicating without using language at all follows.” </a:t>
            </a:r>
          </a:p>
          <a:p>
            <a:endParaRPr lang="en-US" dirty="0" smtClean="0"/>
          </a:p>
          <a:p>
            <a:r>
              <a:rPr lang="en-US" dirty="0" smtClean="0"/>
              <a:t>(385).</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ie</a:t>
            </a:r>
            <a:r>
              <a:rPr lang="en-US" dirty="0" smtClean="0"/>
              <a:t> being asked what you want (strange) vs the host automatically knowing what is needed.</a:t>
            </a:r>
          </a:p>
          <a:p>
            <a:endParaRPr lang="en-US" dirty="0"/>
          </a:p>
        </p:txBody>
      </p:sp>
      <p:sp>
        <p:nvSpPr>
          <p:cNvPr id="4" name="Slide Number Placeholder 3"/>
          <p:cNvSpPr>
            <a:spLocks noGrp="1"/>
          </p:cNvSpPr>
          <p:nvPr>
            <p:ph type="sldNum" sz="quarter" idx="10"/>
          </p:nvPr>
        </p:nvSpPr>
        <p:spPr/>
        <p:txBody>
          <a:bodyPr/>
          <a:lstStyle/>
          <a:p>
            <a:fld id="{874C03AF-8B2B-4DED-96EB-DB9C484D94E0}" type="slidenum">
              <a:rPr lang="en-US" smtClean="0"/>
              <a:t>11</a:t>
            </a:fld>
            <a:endParaRPr lang="en-US"/>
          </a:p>
        </p:txBody>
      </p:sp>
    </p:spTree>
    <p:extLst>
      <p:ext uri="{BB962C8B-B14F-4D97-AF65-F5344CB8AC3E}">
        <p14:creationId xmlns:p14="http://schemas.microsoft.com/office/powerpoint/2010/main" val="3947656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4C03AF-8B2B-4DED-96EB-DB9C484D94E0}" type="slidenum">
              <a:rPr lang="en-US" smtClean="0"/>
              <a:t>15</a:t>
            </a:fld>
            <a:endParaRPr lang="en-US"/>
          </a:p>
        </p:txBody>
      </p:sp>
    </p:spTree>
    <p:extLst>
      <p:ext uri="{BB962C8B-B14F-4D97-AF65-F5344CB8AC3E}">
        <p14:creationId xmlns:p14="http://schemas.microsoft.com/office/powerpoint/2010/main" val="3302034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Mindfulness is paying attention to one’s internal assumptions, cognitions and emotions and simultaneously attuning to the other’s assumptions, cognitions and emotions while focusing on the five senses. </a:t>
            </a:r>
          </a:p>
        </p:txBody>
      </p:sp>
      <p:sp>
        <p:nvSpPr>
          <p:cNvPr id="4" name="Slide Number Placeholder 3"/>
          <p:cNvSpPr>
            <a:spLocks noGrp="1"/>
          </p:cNvSpPr>
          <p:nvPr>
            <p:ph type="sldNum" sz="quarter" idx="10"/>
          </p:nvPr>
        </p:nvSpPr>
        <p:spPr/>
        <p:txBody>
          <a:bodyPr/>
          <a:lstStyle/>
          <a:p>
            <a:fld id="{874C03AF-8B2B-4DED-96EB-DB9C484D94E0}" type="slidenum">
              <a:rPr lang="en-US" smtClean="0"/>
              <a:t>17</a:t>
            </a:fld>
            <a:endParaRPr lang="en-US"/>
          </a:p>
        </p:txBody>
      </p:sp>
    </p:spTree>
    <p:extLst>
      <p:ext uri="{BB962C8B-B14F-4D97-AF65-F5344CB8AC3E}">
        <p14:creationId xmlns:p14="http://schemas.microsoft.com/office/powerpoint/2010/main" val="2097286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226A224-3208-45E9-AA05-AC0CBAE71C15}" type="datetimeFigureOut">
              <a:rPr lang="en-US" smtClean="0"/>
              <a:t>5/23/2014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DE84-FE78-4CF9-948B-B0131A7ED7B0}"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1597121"/>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26A224-3208-45E9-AA05-AC0CBAE71C15}" type="datetimeFigureOut">
              <a:rPr lang="en-US" smtClean="0"/>
              <a:t>5/23/2014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DE84-FE78-4CF9-948B-B0131A7ED7B0}" type="slidenum">
              <a:rPr lang="en-US" smtClean="0"/>
              <a:t>‹#›</a:t>
            </a:fld>
            <a:endParaRPr lang="en-US"/>
          </a:p>
        </p:txBody>
      </p:sp>
    </p:spTree>
    <p:extLst>
      <p:ext uri="{BB962C8B-B14F-4D97-AF65-F5344CB8AC3E}">
        <p14:creationId xmlns:p14="http://schemas.microsoft.com/office/powerpoint/2010/main" val="2014086870"/>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26A224-3208-45E9-AA05-AC0CBAE71C15}" type="datetimeFigureOut">
              <a:rPr lang="en-US" smtClean="0"/>
              <a:t>5/23/2014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DE84-FE78-4CF9-948B-B0131A7ED7B0}"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864324"/>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26A224-3208-45E9-AA05-AC0CBAE71C15}" type="datetimeFigureOut">
              <a:rPr lang="en-US" smtClean="0"/>
              <a:t>5/23/2014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DE84-FE78-4CF9-948B-B0131A7ED7B0}" type="slidenum">
              <a:rPr lang="en-US" smtClean="0"/>
              <a:t>‹#›</a:t>
            </a:fld>
            <a:endParaRPr lang="en-US"/>
          </a:p>
        </p:txBody>
      </p:sp>
    </p:spTree>
    <p:extLst>
      <p:ext uri="{BB962C8B-B14F-4D97-AF65-F5344CB8AC3E}">
        <p14:creationId xmlns:p14="http://schemas.microsoft.com/office/powerpoint/2010/main" val="645067670"/>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26A224-3208-45E9-AA05-AC0CBAE71C15}" type="datetimeFigureOut">
              <a:rPr lang="en-US" smtClean="0"/>
              <a:t>5/23/2014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0BDE84-FE78-4CF9-948B-B0131A7ED7B0}"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6400269"/>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26A224-3208-45E9-AA05-AC0CBAE71C15}" type="datetimeFigureOut">
              <a:rPr lang="en-US" smtClean="0"/>
              <a:t>5/23/2014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BDE84-FE78-4CF9-948B-B0131A7ED7B0}" type="slidenum">
              <a:rPr lang="en-US" smtClean="0"/>
              <a:t>‹#›</a:t>
            </a:fld>
            <a:endParaRPr lang="en-US"/>
          </a:p>
        </p:txBody>
      </p:sp>
    </p:spTree>
    <p:extLst>
      <p:ext uri="{BB962C8B-B14F-4D97-AF65-F5344CB8AC3E}">
        <p14:creationId xmlns:p14="http://schemas.microsoft.com/office/powerpoint/2010/main" val="3377933356"/>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26A224-3208-45E9-AA05-AC0CBAE71C15}" type="datetimeFigureOut">
              <a:rPr lang="en-US" smtClean="0"/>
              <a:t>5/23/2014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0BDE84-FE78-4CF9-948B-B0131A7ED7B0}" type="slidenum">
              <a:rPr lang="en-US" smtClean="0"/>
              <a:t>‹#›</a:t>
            </a:fld>
            <a:endParaRPr lang="en-US"/>
          </a:p>
        </p:txBody>
      </p:sp>
    </p:spTree>
    <p:extLst>
      <p:ext uri="{BB962C8B-B14F-4D97-AF65-F5344CB8AC3E}">
        <p14:creationId xmlns:p14="http://schemas.microsoft.com/office/powerpoint/2010/main" val="3353617613"/>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226A224-3208-45E9-AA05-AC0CBAE71C15}" type="datetimeFigureOut">
              <a:rPr lang="en-US" smtClean="0"/>
              <a:t>5/23/2014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0BDE84-FE78-4CF9-948B-B0131A7ED7B0}" type="slidenum">
              <a:rPr lang="en-US" smtClean="0"/>
              <a:t>‹#›</a:t>
            </a:fld>
            <a:endParaRPr lang="en-US"/>
          </a:p>
        </p:txBody>
      </p:sp>
    </p:spTree>
    <p:extLst>
      <p:ext uri="{BB962C8B-B14F-4D97-AF65-F5344CB8AC3E}">
        <p14:creationId xmlns:p14="http://schemas.microsoft.com/office/powerpoint/2010/main" val="2377850744"/>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6A224-3208-45E9-AA05-AC0CBAE71C15}" type="datetimeFigureOut">
              <a:rPr lang="en-US" smtClean="0"/>
              <a:t>5/23/2014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0BDE84-FE78-4CF9-948B-B0131A7ED7B0}" type="slidenum">
              <a:rPr lang="en-US" smtClean="0"/>
              <a:t>‹#›</a:t>
            </a:fld>
            <a:endParaRPr lang="en-US"/>
          </a:p>
        </p:txBody>
      </p:sp>
    </p:spTree>
    <p:extLst>
      <p:ext uri="{BB962C8B-B14F-4D97-AF65-F5344CB8AC3E}">
        <p14:creationId xmlns:p14="http://schemas.microsoft.com/office/powerpoint/2010/main" val="4095762076"/>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26A224-3208-45E9-AA05-AC0CBAE71C15}" type="datetimeFigureOut">
              <a:rPr lang="en-US" smtClean="0"/>
              <a:t>5/23/2014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BDE84-FE78-4CF9-948B-B0131A7ED7B0}" type="slidenum">
              <a:rPr lang="en-US" smtClean="0"/>
              <a:t>‹#›</a:t>
            </a:fld>
            <a:endParaRPr lang="en-US"/>
          </a:p>
        </p:txBody>
      </p:sp>
    </p:spTree>
    <p:extLst>
      <p:ext uri="{BB962C8B-B14F-4D97-AF65-F5344CB8AC3E}">
        <p14:creationId xmlns:p14="http://schemas.microsoft.com/office/powerpoint/2010/main" val="1694084076"/>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26A224-3208-45E9-AA05-AC0CBAE71C15}" type="datetimeFigureOut">
              <a:rPr lang="en-US" smtClean="0"/>
              <a:t>5/23/2014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0BDE84-FE78-4CF9-948B-B0131A7ED7B0}"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6630362"/>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226A224-3208-45E9-AA05-AC0CBAE71C15}" type="datetimeFigureOut">
              <a:rPr lang="en-US" smtClean="0"/>
              <a:t>5/23/2014</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60BDE84-FE78-4CF9-948B-B0131A7ED7B0}" type="slidenum">
              <a:rPr lang="en-US" smtClean="0"/>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7515452"/>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ransition spd="med">
    <p:pull/>
  </p:transition>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A Slap in the Face: </a:t>
            </a:r>
            <a:r>
              <a:rPr lang="en-US" dirty="0" smtClean="0"/>
              <a:t>Teaching Considerations in </a:t>
            </a:r>
            <a:r>
              <a:rPr lang="en-US" i="1" dirty="0" smtClean="0"/>
              <a:t>Face-Saving Contexts</a:t>
            </a:r>
            <a:endParaRPr lang="en-US" i="1" dirty="0"/>
          </a:p>
        </p:txBody>
      </p:sp>
      <p:sp>
        <p:nvSpPr>
          <p:cNvPr id="3" name="Subtitle 2"/>
          <p:cNvSpPr>
            <a:spLocks noGrp="1"/>
          </p:cNvSpPr>
          <p:nvPr>
            <p:ph type="subTitle" idx="1"/>
          </p:nvPr>
        </p:nvSpPr>
        <p:spPr/>
        <p:txBody>
          <a:bodyPr/>
          <a:lstStyle/>
          <a:p>
            <a:r>
              <a:rPr lang="en-US" dirty="0" smtClean="0"/>
              <a:t>Sarah Adams</a:t>
            </a:r>
            <a:endParaRPr lang="en-US" dirty="0"/>
          </a:p>
        </p:txBody>
      </p:sp>
    </p:spTree>
    <p:extLst>
      <p:ext uri="{BB962C8B-B14F-4D97-AF65-F5344CB8AC3E}">
        <p14:creationId xmlns:p14="http://schemas.microsoft.com/office/powerpoint/2010/main" val="3288340185"/>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on your face: negotiations and Strategies</a:t>
            </a:r>
            <a:endParaRPr lang="en-US" dirty="0"/>
          </a:p>
        </p:txBody>
      </p:sp>
      <p:sp>
        <p:nvSpPr>
          <p:cNvPr id="3" name="Content Placeholder 2"/>
          <p:cNvSpPr>
            <a:spLocks noGrp="1"/>
          </p:cNvSpPr>
          <p:nvPr>
            <p:ph idx="1"/>
          </p:nvPr>
        </p:nvSpPr>
        <p:spPr>
          <a:xfrm>
            <a:off x="304800" y="1981200"/>
            <a:ext cx="8763000" cy="4572000"/>
          </a:xfrm>
        </p:spPr>
        <p:txBody>
          <a:bodyPr>
            <a:normAutofit lnSpcReduction="10000"/>
          </a:bodyPr>
          <a:lstStyle/>
          <a:p>
            <a:r>
              <a:rPr lang="en-US" b="1" dirty="0" smtClean="0"/>
              <a:t>Dominating</a:t>
            </a:r>
            <a:r>
              <a:rPr lang="en-US" dirty="0" smtClean="0"/>
              <a:t> – wanting to present a </a:t>
            </a:r>
            <a:r>
              <a:rPr lang="en-US" b="1" i="1" dirty="0" smtClean="0"/>
              <a:t>credible image </a:t>
            </a:r>
            <a:r>
              <a:rPr lang="en-US" dirty="0" smtClean="0"/>
              <a:t>and “win” the conflict via competitive strategies</a:t>
            </a:r>
          </a:p>
          <a:p>
            <a:r>
              <a:rPr lang="en-US" b="1" dirty="0" smtClean="0"/>
              <a:t>Avoiding </a:t>
            </a:r>
            <a:r>
              <a:rPr lang="en-US" dirty="0" smtClean="0"/>
              <a:t>– wanting </a:t>
            </a:r>
            <a:r>
              <a:rPr lang="en-US" b="1" i="1" dirty="0" smtClean="0"/>
              <a:t>relational harmony </a:t>
            </a:r>
            <a:r>
              <a:rPr lang="en-US" dirty="0" smtClean="0"/>
              <a:t>by not dealing with the conflict up front</a:t>
            </a:r>
          </a:p>
          <a:p>
            <a:r>
              <a:rPr lang="en-US" b="1" dirty="0" smtClean="0"/>
              <a:t>Obliging</a:t>
            </a:r>
            <a:r>
              <a:rPr lang="en-US" dirty="0" smtClean="0"/>
              <a:t> – </a:t>
            </a:r>
            <a:r>
              <a:rPr lang="en-US" b="1" i="1" dirty="0" smtClean="0"/>
              <a:t>high concern for other’s </a:t>
            </a:r>
            <a:r>
              <a:rPr lang="en-US" dirty="0" smtClean="0"/>
              <a:t>conflict interest beyond own interest</a:t>
            </a:r>
          </a:p>
          <a:p>
            <a:r>
              <a:rPr lang="en-US" b="1" dirty="0" smtClean="0"/>
              <a:t>Integrating</a:t>
            </a:r>
            <a:r>
              <a:rPr lang="en-US" dirty="0" smtClean="0"/>
              <a:t> – need for </a:t>
            </a:r>
            <a:r>
              <a:rPr lang="en-US" b="1" i="1" dirty="0" smtClean="0"/>
              <a:t>solution closure </a:t>
            </a:r>
            <a:r>
              <a:rPr lang="en-US" dirty="0" smtClean="0"/>
              <a:t>with high concern for self and other</a:t>
            </a:r>
          </a:p>
          <a:p>
            <a:r>
              <a:rPr lang="en-US" b="1" dirty="0" smtClean="0"/>
              <a:t>Third-party help</a:t>
            </a:r>
            <a:r>
              <a:rPr lang="en-US" dirty="0"/>
              <a:t> </a:t>
            </a:r>
            <a:r>
              <a:rPr lang="en-US" dirty="0" smtClean="0"/>
              <a:t>– using an </a:t>
            </a:r>
            <a:r>
              <a:rPr lang="en-US" b="1" i="1" dirty="0" smtClean="0"/>
              <a:t>outsider to help</a:t>
            </a:r>
            <a:r>
              <a:rPr lang="en-US" dirty="0" smtClean="0"/>
              <a:t> mediate conflict</a:t>
            </a:r>
          </a:p>
          <a:p>
            <a:r>
              <a:rPr lang="en-US" sz="3200" b="1" i="1" dirty="0" smtClean="0"/>
              <a:t>Self-face</a:t>
            </a:r>
            <a:r>
              <a:rPr lang="en-US" sz="3200" i="1" dirty="0" smtClean="0"/>
              <a:t>/independent self-construal </a:t>
            </a:r>
            <a:r>
              <a:rPr lang="en-US" sz="3200" i="1" dirty="0"/>
              <a:t>correlates to </a:t>
            </a:r>
            <a:r>
              <a:rPr lang="en-US" sz="3200" b="1" i="1" u="sng" dirty="0"/>
              <a:t>dominating or competing conflict</a:t>
            </a:r>
            <a:r>
              <a:rPr lang="en-US" sz="3200" i="1" dirty="0"/>
              <a:t> </a:t>
            </a:r>
            <a:r>
              <a:rPr lang="en-US" sz="3200" i="1" dirty="0" smtClean="0"/>
              <a:t>tactics.</a:t>
            </a:r>
          </a:p>
          <a:p>
            <a:r>
              <a:rPr lang="en-US" sz="3200" b="1" i="1" dirty="0" smtClean="0"/>
              <a:t>Other-face/interdependent</a:t>
            </a:r>
            <a:r>
              <a:rPr lang="en-US" sz="3200" i="1" dirty="0" smtClean="0"/>
              <a:t> self-construal correlates </a:t>
            </a:r>
            <a:r>
              <a:rPr lang="en-US" sz="3200" i="1" dirty="0"/>
              <a:t>to </a:t>
            </a:r>
            <a:r>
              <a:rPr lang="en-US" sz="3200" b="1" i="1" u="sng" dirty="0"/>
              <a:t>avoiding and integrating </a:t>
            </a:r>
            <a:r>
              <a:rPr lang="en-US" sz="3200" i="1" dirty="0"/>
              <a:t>conflict styles. </a:t>
            </a:r>
          </a:p>
          <a:p>
            <a:endParaRPr lang="en-US" dirty="0"/>
          </a:p>
        </p:txBody>
      </p:sp>
    </p:spTree>
    <p:extLst>
      <p:ext uri="{BB962C8B-B14F-4D97-AF65-F5344CB8AC3E}">
        <p14:creationId xmlns:p14="http://schemas.microsoft.com/office/powerpoint/2010/main" val="238856974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Directness of Expression</a:t>
            </a:r>
            <a:endParaRPr lang="en-US" dirty="0"/>
          </a:p>
        </p:txBody>
      </p:sp>
      <p:sp>
        <p:nvSpPr>
          <p:cNvPr id="3" name="Content Placeholder 2"/>
          <p:cNvSpPr>
            <a:spLocks noGrp="1"/>
          </p:cNvSpPr>
          <p:nvPr>
            <p:ph idx="1"/>
          </p:nvPr>
        </p:nvSpPr>
        <p:spPr>
          <a:xfrm>
            <a:off x="228600" y="1828800"/>
            <a:ext cx="8763000" cy="4480560"/>
          </a:xfrm>
        </p:spPr>
        <p:txBody>
          <a:bodyPr>
            <a:noAutofit/>
          </a:bodyPr>
          <a:lstStyle/>
          <a:p>
            <a:r>
              <a:rPr lang="en-US" sz="2400" b="1" dirty="0"/>
              <a:t>Low-Context: </a:t>
            </a:r>
            <a:r>
              <a:rPr lang="en-US" dirty="0"/>
              <a:t>communication is more direct because less is assumed about the </a:t>
            </a:r>
            <a:r>
              <a:rPr lang="en-US" dirty="0" smtClean="0"/>
              <a:t>context, clear and explicit explanations.</a:t>
            </a:r>
          </a:p>
          <a:p>
            <a:r>
              <a:rPr lang="en-US" sz="2400" b="1" dirty="0" smtClean="0"/>
              <a:t>High-Context: </a:t>
            </a:r>
            <a:r>
              <a:rPr lang="en-US" dirty="0" smtClean="0"/>
              <a:t>communication is less direct because participants draw on contextual and relational knowledge (i.e. “when </a:t>
            </a:r>
            <a:r>
              <a:rPr lang="en-US" dirty="0"/>
              <a:t>we say one word, we understand </a:t>
            </a:r>
            <a:r>
              <a:rPr lang="en-US" dirty="0" smtClean="0"/>
              <a:t>ten”)</a:t>
            </a:r>
          </a:p>
          <a:p>
            <a:endParaRPr lang="en-US" dirty="0" smtClean="0"/>
          </a:p>
          <a:p>
            <a:r>
              <a:rPr lang="en-US" sz="2400" b="1" dirty="0" smtClean="0"/>
              <a:t>Anticipatory </a:t>
            </a:r>
            <a:r>
              <a:rPr lang="en-US" sz="2400" b="1" dirty="0"/>
              <a:t>communication: </a:t>
            </a:r>
            <a:r>
              <a:rPr lang="en-US" dirty="0" smtClean="0"/>
              <a:t>others guess </a:t>
            </a:r>
            <a:r>
              <a:rPr lang="en-US" dirty="0"/>
              <a:t>what the need is to save this person the </a:t>
            </a:r>
            <a:r>
              <a:rPr lang="en-US" dirty="0" smtClean="0"/>
              <a:t>embarrassment </a:t>
            </a:r>
            <a:r>
              <a:rPr lang="en-US" dirty="0"/>
              <a:t>of having to directly state. </a:t>
            </a:r>
            <a:endParaRPr lang="en-US" dirty="0" smtClean="0"/>
          </a:p>
          <a:p>
            <a:pPr lvl="1"/>
            <a:r>
              <a:rPr lang="en-US" sz="2000" dirty="0" smtClean="0"/>
              <a:t>“</a:t>
            </a:r>
            <a:r>
              <a:rPr lang="en-US" sz="2000" dirty="0"/>
              <a:t>in such cases, the </a:t>
            </a:r>
            <a:r>
              <a:rPr lang="en-US" sz="2000" b="1" dirty="0"/>
              <a:t>burden of communication falls </a:t>
            </a:r>
            <a:r>
              <a:rPr lang="en-US" sz="2000" dirty="0" smtClean="0"/>
              <a:t>not </a:t>
            </a:r>
            <a:r>
              <a:rPr lang="en-US" sz="2000" dirty="0"/>
              <a:t>on the message sender </a:t>
            </a:r>
            <a:r>
              <a:rPr lang="en-US" sz="2000" dirty="0" smtClean="0"/>
              <a:t>but </a:t>
            </a:r>
            <a:r>
              <a:rPr lang="en-US" sz="2000" dirty="0"/>
              <a:t>on the </a:t>
            </a:r>
            <a:r>
              <a:rPr lang="en-US" sz="2400" b="1" i="1" dirty="0"/>
              <a:t>message receiver</a:t>
            </a:r>
            <a:r>
              <a:rPr lang="en-US" sz="2000" dirty="0"/>
              <a:t>.” </a:t>
            </a:r>
            <a:r>
              <a:rPr lang="en-US" sz="2000" dirty="0" smtClean="0"/>
              <a:t>(</a:t>
            </a:r>
            <a:r>
              <a:rPr lang="en-US" sz="2000" dirty="0" err="1" smtClean="0"/>
              <a:t>Ock</a:t>
            </a:r>
            <a:r>
              <a:rPr lang="en-US" sz="2000" dirty="0" smtClean="0"/>
              <a:t> Yum, 385</a:t>
            </a:r>
            <a:r>
              <a:rPr lang="en-US" sz="2000" dirty="0"/>
              <a:t>) </a:t>
            </a:r>
            <a:endParaRPr lang="en-US" sz="2000" dirty="0" smtClean="0"/>
          </a:p>
          <a:p>
            <a:pPr marL="128016" lvl="1" indent="0">
              <a:buNone/>
            </a:pPr>
            <a:endParaRPr lang="en-US" sz="2000" i="1" dirty="0"/>
          </a:p>
          <a:p>
            <a:pPr marL="128016" lvl="1" indent="0">
              <a:buNone/>
            </a:pPr>
            <a:r>
              <a:rPr lang="en-US" sz="2000" i="1" dirty="0" smtClean="0"/>
              <a:t>Classroom Example:</a:t>
            </a:r>
          </a:p>
          <a:p>
            <a:pPr marL="128016" lvl="1" indent="0">
              <a:buNone/>
            </a:pPr>
            <a:r>
              <a:rPr lang="en-US" sz="2000" i="1" dirty="0" smtClean="0"/>
              <a:t>Students may say that their friend has a question, rather than stating their own question explicitly</a:t>
            </a:r>
            <a:endParaRPr lang="en-US" sz="2000" i="1" dirty="0"/>
          </a:p>
        </p:txBody>
      </p:sp>
    </p:spTree>
    <p:extLst>
      <p:ext uri="{BB962C8B-B14F-4D97-AF65-F5344CB8AC3E}">
        <p14:creationId xmlns:p14="http://schemas.microsoft.com/office/powerpoint/2010/main" val="370910014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Distance	</a:t>
            </a:r>
            <a:endParaRPr lang="en-US" dirty="0"/>
          </a:p>
        </p:txBody>
      </p:sp>
      <p:sp>
        <p:nvSpPr>
          <p:cNvPr id="3" name="Content Placeholder 2"/>
          <p:cNvSpPr>
            <a:spLocks noGrp="1"/>
          </p:cNvSpPr>
          <p:nvPr>
            <p:ph idx="1"/>
          </p:nvPr>
        </p:nvSpPr>
        <p:spPr>
          <a:xfrm>
            <a:off x="381000" y="1752600"/>
            <a:ext cx="8077199" cy="4114800"/>
          </a:xfrm>
        </p:spPr>
        <p:txBody>
          <a:bodyPr>
            <a:noAutofit/>
          </a:bodyPr>
          <a:lstStyle/>
          <a:p>
            <a:r>
              <a:rPr lang="en-US" sz="2400" b="1" dirty="0" smtClean="0"/>
              <a:t>Large power distance: </a:t>
            </a:r>
            <a:r>
              <a:rPr lang="en-US" sz="2400" dirty="0" smtClean="0"/>
              <a:t>people tend to accept unequal power distribution based on rank, role, status, age or gender identity. </a:t>
            </a:r>
          </a:p>
          <a:p>
            <a:r>
              <a:rPr lang="en-US" sz="2400" b="1" dirty="0" smtClean="0"/>
              <a:t>Small power distance: </a:t>
            </a:r>
            <a:r>
              <a:rPr lang="en-US" sz="2400" dirty="0" smtClean="0"/>
              <a:t>people tend to expect power to be more evenly distributed across organizations (Ting-Toomey 220). </a:t>
            </a:r>
          </a:p>
          <a:p>
            <a:endParaRPr lang="en-US" sz="2400" dirty="0"/>
          </a:p>
          <a:p>
            <a:r>
              <a:rPr lang="en-US" sz="2400" i="1" dirty="0" smtClean="0"/>
              <a:t>Classroom example: </a:t>
            </a:r>
          </a:p>
          <a:p>
            <a:r>
              <a:rPr lang="en-US" sz="2400" i="1" dirty="0" smtClean="0"/>
              <a:t>Students may be more willing to follow rules, deadlines</a:t>
            </a:r>
          </a:p>
          <a:p>
            <a:r>
              <a:rPr lang="en-US" sz="2400" i="1" dirty="0" smtClean="0"/>
              <a:t>Students may prefer teacher-correction and could feel stressed by ambiguous leadership or unstructured class settings</a:t>
            </a:r>
            <a:endParaRPr lang="en-US" sz="2400" i="1" dirty="0"/>
          </a:p>
        </p:txBody>
      </p:sp>
    </p:spTree>
    <p:extLst>
      <p:ext uri="{BB962C8B-B14F-4D97-AF65-F5344CB8AC3E}">
        <p14:creationId xmlns:p14="http://schemas.microsoft.com/office/powerpoint/2010/main" val="281664022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Silence and Participation</a:t>
            </a:r>
            <a:endParaRPr lang="en-US" dirty="0"/>
          </a:p>
        </p:txBody>
      </p:sp>
      <p:sp>
        <p:nvSpPr>
          <p:cNvPr id="3" name="Content Placeholder 2"/>
          <p:cNvSpPr>
            <a:spLocks noGrp="1"/>
          </p:cNvSpPr>
          <p:nvPr>
            <p:ph idx="1"/>
          </p:nvPr>
        </p:nvSpPr>
        <p:spPr>
          <a:xfrm>
            <a:off x="381000" y="1752600"/>
            <a:ext cx="7677151" cy="4556760"/>
          </a:xfrm>
        </p:spPr>
        <p:txBody>
          <a:bodyPr>
            <a:normAutofit fontScale="92500" lnSpcReduction="10000"/>
          </a:bodyPr>
          <a:lstStyle/>
          <a:p>
            <a:pPr marL="128016" lvl="1" indent="0" algn="ctr">
              <a:buNone/>
            </a:pPr>
            <a:r>
              <a:rPr lang="en-US" sz="2800" i="1" dirty="0" smtClean="0"/>
              <a:t>To talk little is natural-- Laozi</a:t>
            </a:r>
            <a:endParaRPr lang="en-US" sz="2800" i="1" dirty="0"/>
          </a:p>
          <a:p>
            <a:pPr marL="128016" lvl="1" indent="0">
              <a:buNone/>
            </a:pPr>
            <a:endParaRPr lang="en-US" sz="2800" b="1" dirty="0" smtClean="0"/>
          </a:p>
          <a:p>
            <a:pPr marL="128016" lvl="1" indent="0">
              <a:buNone/>
            </a:pPr>
            <a:r>
              <a:rPr lang="en-US" sz="2400" b="1" dirty="0" smtClean="0"/>
              <a:t>Western view: </a:t>
            </a:r>
            <a:r>
              <a:rPr lang="en-US" sz="2400" dirty="0" smtClean="0"/>
              <a:t>silence could indicate sorrow, critique, obligation, regret, embarrassment. </a:t>
            </a:r>
          </a:p>
          <a:p>
            <a:pPr marL="128016" lvl="1" indent="0">
              <a:buNone/>
            </a:pPr>
            <a:endParaRPr lang="en-US" sz="2400" dirty="0" smtClean="0"/>
          </a:p>
          <a:p>
            <a:pPr marL="128016" lvl="1" indent="0">
              <a:buNone/>
            </a:pPr>
            <a:r>
              <a:rPr lang="en-US" sz="2400" b="1" dirty="0" smtClean="0"/>
              <a:t>Asian view: </a:t>
            </a:r>
            <a:r>
              <a:rPr lang="en-US" sz="2400" dirty="0" smtClean="0"/>
              <a:t>silence could indicate respect, wisdom, concern for group harmony and can be positively meaningful. Related to face-saving strategies. </a:t>
            </a:r>
          </a:p>
          <a:p>
            <a:pPr marL="128016" lvl="1" indent="0">
              <a:buNone/>
            </a:pPr>
            <a:endParaRPr lang="en-US" sz="2400" dirty="0" smtClean="0"/>
          </a:p>
          <a:p>
            <a:pPr marL="128016" lvl="1" indent="0">
              <a:buNone/>
            </a:pPr>
            <a:r>
              <a:rPr lang="en-US" sz="2400" dirty="0" smtClean="0"/>
              <a:t>Ishii and </a:t>
            </a:r>
            <a:r>
              <a:rPr lang="en-US" sz="2400" dirty="0" err="1" smtClean="0"/>
              <a:t>Klopf</a:t>
            </a:r>
            <a:r>
              <a:rPr lang="en-US" sz="2400" dirty="0" smtClean="0"/>
              <a:t> (1976) performed a cross-cultural survey on time devoted to conversation:</a:t>
            </a:r>
          </a:p>
          <a:p>
            <a:pPr lvl="3"/>
            <a:r>
              <a:rPr lang="en-US" sz="2400" i="1" dirty="0" smtClean="0"/>
              <a:t>US participants: 6 hours, 43 minutes</a:t>
            </a:r>
          </a:p>
          <a:p>
            <a:pPr lvl="3"/>
            <a:r>
              <a:rPr lang="en-US" sz="2400" i="1" dirty="0" smtClean="0"/>
              <a:t>Japanese participants: 3 hours, 31 minutes</a:t>
            </a:r>
            <a:endParaRPr lang="en-US" sz="2400" i="1" dirty="0"/>
          </a:p>
        </p:txBody>
      </p:sp>
    </p:spTree>
    <p:extLst>
      <p:ext uri="{BB962C8B-B14F-4D97-AF65-F5344CB8AC3E}">
        <p14:creationId xmlns:p14="http://schemas.microsoft.com/office/powerpoint/2010/main" val="388771254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Guanxi</a:t>
            </a:r>
            <a:r>
              <a:rPr lang="en-US" dirty="0" smtClean="0"/>
              <a:t> and Others- Orientation</a:t>
            </a:r>
            <a:endParaRPr lang="en-US" dirty="0"/>
          </a:p>
        </p:txBody>
      </p:sp>
      <p:sp>
        <p:nvSpPr>
          <p:cNvPr id="3" name="Content Placeholder 2"/>
          <p:cNvSpPr>
            <a:spLocks noGrp="1"/>
          </p:cNvSpPr>
          <p:nvPr>
            <p:ph idx="1"/>
          </p:nvPr>
        </p:nvSpPr>
        <p:spPr>
          <a:xfrm>
            <a:off x="768096" y="1752600"/>
            <a:ext cx="8071104" cy="4800600"/>
          </a:xfrm>
        </p:spPr>
        <p:txBody>
          <a:bodyPr>
            <a:normAutofit fontScale="92500" lnSpcReduction="10000"/>
          </a:bodyPr>
          <a:lstStyle/>
          <a:p>
            <a:pPr lvl="1"/>
            <a:r>
              <a:rPr lang="en-US" sz="2400" dirty="0" smtClean="0"/>
              <a:t>In Asian contexts, the sense of self tends toward collective, connection to groups </a:t>
            </a:r>
          </a:p>
          <a:p>
            <a:pPr lvl="1"/>
            <a:r>
              <a:rPr lang="en-US" sz="2400" dirty="0" smtClean="0"/>
              <a:t>Social security found in tight, reliable network of connections (</a:t>
            </a:r>
            <a:r>
              <a:rPr lang="en-US" sz="2400" dirty="0" err="1" smtClean="0"/>
              <a:t>guanxi</a:t>
            </a:r>
            <a:r>
              <a:rPr lang="en-US" sz="2400" dirty="0" smtClean="0"/>
              <a:t>: </a:t>
            </a:r>
            <a:r>
              <a:rPr lang="zh-CN" altLang="en-US" sz="2400" dirty="0" smtClean="0"/>
              <a:t>关</a:t>
            </a:r>
            <a:r>
              <a:rPr lang="zh-CN" altLang="en-US" sz="2400" dirty="0"/>
              <a:t>系</a:t>
            </a:r>
            <a:r>
              <a:rPr lang="en-US" sz="2400" dirty="0" smtClean="0"/>
              <a:t>)</a:t>
            </a:r>
          </a:p>
          <a:p>
            <a:pPr lvl="1"/>
            <a:r>
              <a:rPr lang="en-US" sz="2400" dirty="0" smtClean="0"/>
              <a:t>More conscious of actions</a:t>
            </a:r>
          </a:p>
          <a:p>
            <a:pPr lvl="1"/>
            <a:r>
              <a:rPr lang="en-US" sz="2400" dirty="0" smtClean="0"/>
              <a:t>Actions must be appropriate for groups</a:t>
            </a:r>
          </a:p>
          <a:p>
            <a:pPr lvl="1"/>
            <a:r>
              <a:rPr lang="en-US" sz="2400" dirty="0" smtClean="0"/>
              <a:t>Even positive behavior can because others to lose face if the behavior is dominating</a:t>
            </a:r>
          </a:p>
          <a:p>
            <a:r>
              <a:rPr lang="en-US" i="1" dirty="0" smtClean="0"/>
              <a:t>Examples: </a:t>
            </a:r>
          </a:p>
          <a:p>
            <a:r>
              <a:rPr lang="en-US" i="1" dirty="0" smtClean="0"/>
              <a:t>Students may prefer not to ask questions because the sense of time/space is public, not individual</a:t>
            </a:r>
            <a:endParaRPr lang="en-US" i="1" dirty="0"/>
          </a:p>
          <a:p>
            <a:r>
              <a:rPr lang="en-US" i="1" dirty="0" smtClean="0"/>
              <a:t>Even students who have the knowledge/ability to answer a question may be unwilling to speak during class since it would draw attention to self</a:t>
            </a:r>
          </a:p>
          <a:p>
            <a:r>
              <a:rPr lang="en-US" i="1" dirty="0" smtClean="0"/>
              <a:t>Students may have close-knit groups and feel a sense of loyalty to members</a:t>
            </a:r>
            <a:endParaRPr lang="en-US" i="1" dirty="0"/>
          </a:p>
        </p:txBody>
      </p:sp>
    </p:spTree>
    <p:extLst>
      <p:ext uri="{BB962C8B-B14F-4D97-AF65-F5344CB8AC3E}">
        <p14:creationId xmlns:p14="http://schemas.microsoft.com/office/powerpoint/2010/main" val="191052146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Self-construal: cultural self-image</a:t>
            </a:r>
            <a:endParaRPr lang="en-US" dirty="0"/>
          </a:p>
        </p:txBody>
      </p:sp>
      <p:sp>
        <p:nvSpPr>
          <p:cNvPr id="3" name="Content Placeholder 2"/>
          <p:cNvSpPr>
            <a:spLocks noGrp="1"/>
          </p:cNvSpPr>
          <p:nvPr>
            <p:ph idx="1"/>
          </p:nvPr>
        </p:nvSpPr>
        <p:spPr>
          <a:xfrm>
            <a:off x="768096" y="2084832"/>
            <a:ext cx="7290055" cy="4023360"/>
          </a:xfrm>
        </p:spPr>
        <p:txBody>
          <a:bodyPr>
            <a:noAutofit/>
          </a:bodyPr>
          <a:lstStyle/>
          <a:p>
            <a:r>
              <a:rPr lang="en-US" sz="2400" dirty="0" smtClean="0"/>
              <a:t>Ting-Toomey says self construal is an individual's self-image within a culture</a:t>
            </a:r>
          </a:p>
          <a:p>
            <a:pPr lvl="2"/>
            <a:r>
              <a:rPr lang="en-US" sz="2400" b="1" dirty="0" smtClean="0"/>
              <a:t>Independent</a:t>
            </a:r>
            <a:r>
              <a:rPr lang="en-US" sz="2400" dirty="0" smtClean="0"/>
              <a:t> –</a:t>
            </a:r>
            <a:r>
              <a:rPr lang="en-US" sz="2400" dirty="0"/>
              <a:t> </a:t>
            </a:r>
            <a:r>
              <a:rPr lang="en-US" sz="2400" dirty="0" smtClean="0"/>
              <a:t>individual is a unique entity</a:t>
            </a:r>
          </a:p>
          <a:p>
            <a:pPr lvl="2"/>
            <a:r>
              <a:rPr lang="en-US" sz="2400" b="1" dirty="0" smtClean="0"/>
              <a:t>Interdependent</a:t>
            </a:r>
            <a:r>
              <a:rPr lang="en-US" sz="2400" dirty="0" smtClean="0"/>
              <a:t> – emphasis on relational or in-group connectedness</a:t>
            </a:r>
          </a:p>
          <a:p>
            <a:endParaRPr lang="en-US" sz="2400" dirty="0" smtClean="0"/>
          </a:p>
          <a:p>
            <a:r>
              <a:rPr lang="en-US" sz="2400" b="1" dirty="0" smtClean="0"/>
              <a:t>Self-face: </a:t>
            </a:r>
            <a:r>
              <a:rPr lang="en-US" sz="2400" dirty="0" smtClean="0"/>
              <a:t>protective concern about one’s own image in a conflict situation</a:t>
            </a:r>
          </a:p>
          <a:p>
            <a:r>
              <a:rPr lang="en-US" sz="2400" b="1" dirty="0" smtClean="0"/>
              <a:t>Other-face: </a:t>
            </a:r>
            <a:r>
              <a:rPr lang="en-US" sz="2400" dirty="0" smtClean="0"/>
              <a:t>concern for others’ image in a conflict situation</a:t>
            </a:r>
          </a:p>
        </p:txBody>
      </p:sp>
    </p:spTree>
    <p:extLst>
      <p:ext uri="{BB962C8B-B14F-4D97-AF65-F5344CB8AC3E}">
        <p14:creationId xmlns:p14="http://schemas.microsoft.com/office/powerpoint/2010/main" val="408973996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Facing up: Three components of ICC </a:t>
            </a:r>
            <a:r>
              <a:rPr lang="en-US" dirty="0" err="1" smtClean="0"/>
              <a:t>facework</a:t>
            </a:r>
            <a:endParaRPr lang="en-US" dirty="0"/>
          </a:p>
        </p:txBody>
      </p:sp>
      <p:sp>
        <p:nvSpPr>
          <p:cNvPr id="3" name="Content Placeholder 2"/>
          <p:cNvSpPr>
            <a:spLocks noGrp="1"/>
          </p:cNvSpPr>
          <p:nvPr>
            <p:ph idx="1"/>
          </p:nvPr>
        </p:nvSpPr>
        <p:spPr/>
        <p:txBody>
          <a:bodyPr>
            <a:normAutofit fontScale="77500" lnSpcReduction="20000"/>
          </a:bodyPr>
          <a:lstStyle/>
          <a:p>
            <a:r>
              <a:rPr lang="en-US" sz="3200" dirty="0"/>
              <a:t>Stella Ting-Toomey (1997) identifies three dimensions for ICC </a:t>
            </a:r>
            <a:r>
              <a:rPr lang="en-US" sz="3200" dirty="0" err="1"/>
              <a:t>facework</a:t>
            </a:r>
            <a:r>
              <a:rPr lang="en-US" sz="3200" dirty="0" smtClean="0"/>
              <a:t>:</a:t>
            </a:r>
            <a:endParaRPr lang="en-US" sz="3200" dirty="0"/>
          </a:p>
          <a:p>
            <a:pPr lvl="1"/>
            <a:r>
              <a:rPr lang="en-US" sz="3200" b="1" dirty="0" smtClean="0"/>
              <a:t>Part 1: Knowledge </a:t>
            </a:r>
            <a:r>
              <a:rPr lang="en-US" sz="3200" dirty="0"/>
              <a:t>– Without culture-sensitive knowledge, we can’t learn to uncover our ethnocentric lenses during ICC situations. </a:t>
            </a:r>
            <a:endParaRPr lang="en-US" sz="3200" dirty="0" smtClean="0"/>
          </a:p>
          <a:p>
            <a:pPr marL="0" indent="0">
              <a:buNone/>
            </a:pPr>
            <a:r>
              <a:rPr lang="en-US" dirty="0"/>
              <a:t>Although recognizing that meaning and importance of face varies based on individual identities, Ting-Toomey suggests the following:</a:t>
            </a:r>
          </a:p>
          <a:p>
            <a:endParaRPr lang="en-US" dirty="0"/>
          </a:p>
          <a:p>
            <a:pPr lvl="1"/>
            <a:r>
              <a:rPr lang="en-US" sz="2800" dirty="0"/>
              <a:t>Never criticize in public</a:t>
            </a:r>
          </a:p>
          <a:p>
            <a:pPr lvl="1"/>
            <a:r>
              <a:rPr lang="en-US" sz="2800" dirty="0"/>
              <a:t>Realize a public apology, or pre-apology may be necessary</a:t>
            </a:r>
          </a:p>
          <a:p>
            <a:pPr lvl="1"/>
            <a:r>
              <a:rPr lang="en-US" sz="2800" dirty="0"/>
              <a:t>Avoid pointing out who made the mistake</a:t>
            </a:r>
          </a:p>
          <a:p>
            <a:pPr lvl="1"/>
            <a:r>
              <a:rPr lang="en-US" sz="2800" dirty="0"/>
              <a:t>Accept the face that someone is giving to you</a:t>
            </a:r>
          </a:p>
          <a:p>
            <a:pPr lvl="1"/>
            <a:r>
              <a:rPr lang="en-US" sz="2800" dirty="0"/>
              <a:t>Self-effacement may be necessary</a:t>
            </a:r>
          </a:p>
          <a:p>
            <a:pPr lvl="1"/>
            <a:endParaRPr lang="en-US" sz="3200" dirty="0"/>
          </a:p>
          <a:p>
            <a:endParaRPr lang="en-US" dirty="0"/>
          </a:p>
        </p:txBody>
      </p:sp>
    </p:spTree>
    <p:extLst>
      <p:ext uri="{BB962C8B-B14F-4D97-AF65-F5344CB8AC3E}">
        <p14:creationId xmlns:p14="http://schemas.microsoft.com/office/powerpoint/2010/main" val="4764564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2: Mindfulness</a:t>
            </a:r>
            <a:endParaRPr lang="en-US" dirty="0"/>
          </a:p>
        </p:txBody>
      </p:sp>
      <p:sp>
        <p:nvSpPr>
          <p:cNvPr id="3" name="Content Placeholder 2"/>
          <p:cNvSpPr>
            <a:spLocks noGrp="1"/>
          </p:cNvSpPr>
          <p:nvPr>
            <p:ph idx="1"/>
          </p:nvPr>
        </p:nvSpPr>
        <p:spPr>
          <a:xfrm>
            <a:off x="768097" y="2084832"/>
            <a:ext cx="5251704" cy="4224528"/>
          </a:xfrm>
        </p:spPr>
        <p:txBody>
          <a:bodyPr>
            <a:normAutofit/>
          </a:bodyPr>
          <a:lstStyle/>
          <a:p>
            <a:pPr lvl="1"/>
            <a:r>
              <a:rPr lang="en-US" sz="2800" b="1" dirty="0" smtClean="0"/>
              <a:t>Mindfulness </a:t>
            </a:r>
            <a:r>
              <a:rPr lang="en-US" sz="2800" dirty="0" smtClean="0"/>
              <a:t>–</a:t>
            </a:r>
            <a:r>
              <a:rPr lang="en-US" sz="2800" b="1" dirty="0" smtClean="0"/>
              <a:t> </a:t>
            </a:r>
            <a:r>
              <a:rPr lang="en-US" sz="2800" dirty="0" smtClean="0"/>
              <a:t>developing a holistic view of the factors in a conflict situations. </a:t>
            </a:r>
          </a:p>
          <a:p>
            <a:pPr lvl="1"/>
            <a:r>
              <a:rPr lang="en-US" sz="2800" dirty="0" smtClean="0"/>
              <a:t>Milton Bennett calls this mental flexibility “perceptual agility” The ability to shift between two mutually exclusive frames of reference. Also known as analytical empathy. </a:t>
            </a:r>
          </a:p>
        </p:txBody>
      </p:sp>
      <p:pic>
        <p:nvPicPr>
          <p:cNvPr id="1026" name="Picture 2" descr="http://www.science.edu.sg/exhibitions/PublishingImages/themindseye/Vas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1447800"/>
            <a:ext cx="28575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012960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3: Interactional Skills</a:t>
            </a:r>
            <a:endParaRPr lang="en-US" dirty="0"/>
          </a:p>
        </p:txBody>
      </p:sp>
      <p:sp>
        <p:nvSpPr>
          <p:cNvPr id="3" name="Content Placeholder 2"/>
          <p:cNvSpPr>
            <a:spLocks noGrp="1"/>
          </p:cNvSpPr>
          <p:nvPr>
            <p:ph idx="1"/>
          </p:nvPr>
        </p:nvSpPr>
        <p:spPr>
          <a:xfrm>
            <a:off x="768096" y="1828800"/>
            <a:ext cx="7290055" cy="4480560"/>
          </a:xfrm>
        </p:spPr>
        <p:txBody>
          <a:bodyPr>
            <a:normAutofit/>
          </a:bodyPr>
          <a:lstStyle/>
          <a:p>
            <a:pPr lvl="1"/>
            <a:r>
              <a:rPr lang="en-US" sz="2800" b="1" dirty="0" smtClean="0"/>
              <a:t>Ting-Toomey </a:t>
            </a:r>
            <a:r>
              <a:rPr lang="en-US" sz="2800" b="1" dirty="0"/>
              <a:t>suggests we </a:t>
            </a:r>
            <a:r>
              <a:rPr lang="en-US" sz="2800" b="1" dirty="0" smtClean="0"/>
              <a:t>need skills </a:t>
            </a:r>
            <a:r>
              <a:rPr lang="en-US" sz="2800" b="1" dirty="0"/>
              <a:t>to interact adaptively in an ICC situation:</a:t>
            </a:r>
          </a:p>
          <a:p>
            <a:pPr lvl="3"/>
            <a:r>
              <a:rPr lang="en-US" sz="2800" i="1" dirty="0"/>
              <a:t>Mindful listening </a:t>
            </a:r>
            <a:r>
              <a:rPr lang="en-US" sz="2800" dirty="0"/>
              <a:t>– Chinese </a:t>
            </a:r>
            <a:r>
              <a:rPr lang="en-US" sz="2800" dirty="0" smtClean="0"/>
              <a:t>word for “listen” </a:t>
            </a:r>
          </a:p>
          <a:p>
            <a:pPr marL="457200" lvl="3" indent="0">
              <a:buNone/>
            </a:pPr>
            <a:r>
              <a:rPr lang="en-US" sz="4000" dirty="0" smtClean="0"/>
              <a:t>(</a:t>
            </a:r>
            <a:r>
              <a:rPr lang="zh-CN" altLang="en-US" sz="4000" dirty="0" smtClean="0"/>
              <a:t>听</a:t>
            </a:r>
            <a:r>
              <a:rPr lang="en-US" sz="4000" dirty="0"/>
              <a:t>/</a:t>
            </a:r>
            <a:r>
              <a:rPr lang="zh-TW" altLang="en-US" sz="4000" dirty="0"/>
              <a:t>聽 </a:t>
            </a:r>
            <a:r>
              <a:rPr lang="en-US" altLang="zh-TW" sz="4000" dirty="0" smtClean="0"/>
              <a:t>/ting) </a:t>
            </a:r>
            <a:r>
              <a:rPr lang="en-US" altLang="zh-TW" sz="2800" dirty="0"/>
              <a:t>means to listen with ears, eyes and heart. </a:t>
            </a:r>
            <a:endParaRPr lang="en-US" sz="2800" dirty="0"/>
          </a:p>
          <a:p>
            <a:pPr lvl="3"/>
            <a:r>
              <a:rPr lang="en-US" sz="2800" i="1" dirty="0" smtClean="0"/>
              <a:t>Trust-building</a:t>
            </a:r>
            <a:endParaRPr lang="en-US" sz="2800" i="1" dirty="0"/>
          </a:p>
          <a:p>
            <a:pPr lvl="3"/>
            <a:r>
              <a:rPr lang="en-US" sz="2800" i="1" dirty="0"/>
              <a:t>Collaborative dialogue</a:t>
            </a:r>
          </a:p>
          <a:p>
            <a:endParaRPr lang="en-US" dirty="0"/>
          </a:p>
        </p:txBody>
      </p:sp>
    </p:spTree>
    <p:extLst>
      <p:ext uri="{BB962C8B-B14F-4D97-AF65-F5344CB8AC3E}">
        <p14:creationId xmlns:p14="http://schemas.microsoft.com/office/powerpoint/2010/main" val="409780542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Context and practice: Critical incident exercises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628653653"/>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agenda and goals</a:t>
            </a:r>
            <a:endParaRPr lang="en-US" dirty="0"/>
          </a:p>
        </p:txBody>
      </p:sp>
      <p:sp>
        <p:nvSpPr>
          <p:cNvPr id="3" name="Content Placeholder 2"/>
          <p:cNvSpPr>
            <a:spLocks noGrp="1"/>
          </p:cNvSpPr>
          <p:nvPr>
            <p:ph idx="1"/>
          </p:nvPr>
        </p:nvSpPr>
        <p:spPr>
          <a:xfrm>
            <a:off x="768097" y="2286000"/>
            <a:ext cx="2737104" cy="4023360"/>
          </a:xfrm>
        </p:spPr>
        <p:txBody>
          <a:bodyPr/>
          <a:lstStyle/>
          <a:p>
            <a:pPr marL="0" indent="0" algn="ctr">
              <a:buNone/>
            </a:pPr>
            <a:r>
              <a:rPr lang="en-US" b="1" u="sng" dirty="0" smtClean="0"/>
              <a:t>AGENDA</a:t>
            </a:r>
          </a:p>
          <a:p>
            <a:pPr marL="457200" indent="-457200">
              <a:buFont typeface="+mj-lt"/>
              <a:buAutoNum type="arabicPeriod"/>
            </a:pPr>
            <a:r>
              <a:rPr lang="en-US" dirty="0" smtClean="0"/>
              <a:t>Infographics Discussion</a:t>
            </a:r>
          </a:p>
          <a:p>
            <a:pPr marL="457200" indent="-457200">
              <a:buFont typeface="+mj-lt"/>
              <a:buAutoNum type="arabicPeriod"/>
            </a:pPr>
            <a:r>
              <a:rPr lang="en-US" dirty="0" smtClean="0"/>
              <a:t>Background of Face Negotiation Theory</a:t>
            </a:r>
          </a:p>
          <a:p>
            <a:pPr marL="457200" indent="-457200">
              <a:buFont typeface="+mj-lt"/>
              <a:buAutoNum type="arabicPeriod"/>
            </a:pPr>
            <a:r>
              <a:rPr lang="en-US" dirty="0" smtClean="0"/>
              <a:t>Critical Incident Encounters</a:t>
            </a:r>
          </a:p>
          <a:p>
            <a:pPr marL="457200" indent="-457200">
              <a:buFont typeface="+mj-lt"/>
              <a:buAutoNum type="arabicPeriod"/>
            </a:pPr>
            <a:r>
              <a:rPr lang="en-US" dirty="0" smtClean="0"/>
              <a:t>Activities</a:t>
            </a:r>
          </a:p>
          <a:p>
            <a:pPr marL="457200" indent="-457200">
              <a:buFont typeface="+mj-lt"/>
              <a:buAutoNum type="arabicPeriod"/>
            </a:pPr>
            <a:r>
              <a:rPr lang="en-US" dirty="0" smtClean="0"/>
              <a:t>Brainstorm</a:t>
            </a:r>
          </a:p>
        </p:txBody>
      </p:sp>
      <p:sp>
        <p:nvSpPr>
          <p:cNvPr id="4" name="Content Placeholder 2"/>
          <p:cNvSpPr txBox="1">
            <a:spLocks/>
          </p:cNvSpPr>
          <p:nvPr/>
        </p:nvSpPr>
        <p:spPr>
          <a:xfrm>
            <a:off x="5105400" y="2286000"/>
            <a:ext cx="3810000" cy="4023360"/>
          </a:xfrm>
          <a:prstGeom prst="rect">
            <a:avLst/>
          </a:prstGeom>
        </p:spPr>
        <p:txBody>
          <a:bodyPr vert="horz" lIns="45720" tIns="45720" rIns="4572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0" indent="0" algn="ctr">
              <a:buFont typeface="Tw Cen MT" panose="020B0602020104020603" pitchFamily="34" charset="0"/>
              <a:buNone/>
            </a:pPr>
            <a:r>
              <a:rPr lang="en-US" b="1" u="sng" dirty="0" smtClean="0"/>
              <a:t>GOALS</a:t>
            </a:r>
          </a:p>
          <a:p>
            <a:pPr>
              <a:buFont typeface="Arial" panose="020B0604020202020204" pitchFamily="34" charset="0"/>
              <a:buChar char="•"/>
            </a:pPr>
            <a:r>
              <a:rPr lang="en-US" dirty="0" smtClean="0"/>
              <a:t> To raise participants’ awareness about communication and conflict in face-oriented contexts</a:t>
            </a:r>
          </a:p>
          <a:p>
            <a:pPr>
              <a:buFont typeface="Arial" panose="020B0604020202020204" pitchFamily="34" charset="0"/>
              <a:buChar char="•"/>
            </a:pPr>
            <a:r>
              <a:rPr lang="en-US" dirty="0" smtClean="0"/>
              <a:t> To increase participants’ knowledge about dimensions of Face Negotiation Theory</a:t>
            </a:r>
          </a:p>
          <a:p>
            <a:pPr>
              <a:buFont typeface="Arial" panose="020B0604020202020204" pitchFamily="34" charset="0"/>
              <a:buChar char="•"/>
            </a:pPr>
            <a:r>
              <a:rPr lang="en-US" dirty="0" smtClean="0"/>
              <a:t> To practice mindful thinking through critical incident exercises</a:t>
            </a:r>
          </a:p>
          <a:p>
            <a:pPr>
              <a:buFont typeface="Arial" panose="020B0604020202020204" pitchFamily="34" charset="0"/>
              <a:buChar char="•"/>
            </a:pPr>
            <a:r>
              <a:rPr lang="en-US" dirty="0" smtClean="0"/>
              <a:t> To generate ideas about how to consider these dimensions in the classroom</a:t>
            </a:r>
          </a:p>
        </p:txBody>
      </p:sp>
    </p:spTree>
    <p:extLst>
      <p:ext uri="{BB962C8B-B14F-4D97-AF65-F5344CB8AC3E}">
        <p14:creationId xmlns:p14="http://schemas.microsoft.com/office/powerpoint/2010/main" val="177481095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537704" cy="1499616"/>
          </a:xfrm>
        </p:spPr>
        <p:txBody>
          <a:bodyPr/>
          <a:lstStyle/>
          <a:p>
            <a:r>
              <a:rPr lang="en-US" dirty="0" smtClean="0"/>
              <a:t>What are critical incident exercises?</a:t>
            </a:r>
            <a:endParaRPr lang="en-US" dirty="0"/>
          </a:p>
        </p:txBody>
      </p:sp>
      <p:sp>
        <p:nvSpPr>
          <p:cNvPr id="3" name="Content Placeholder 2"/>
          <p:cNvSpPr>
            <a:spLocks noGrp="1"/>
          </p:cNvSpPr>
          <p:nvPr>
            <p:ph idx="1"/>
          </p:nvPr>
        </p:nvSpPr>
        <p:spPr>
          <a:xfrm>
            <a:off x="457200" y="1828800"/>
            <a:ext cx="7600951" cy="4480560"/>
          </a:xfrm>
        </p:spPr>
        <p:txBody>
          <a:bodyPr>
            <a:normAutofit fontScale="92500" lnSpcReduction="20000"/>
          </a:bodyPr>
          <a:lstStyle/>
          <a:p>
            <a:pPr marL="609600" indent="-609600"/>
            <a:r>
              <a:rPr lang="en-GB" altLang="en-US" sz="2600" dirty="0"/>
              <a:t>Critical incident exercises start with a presentation of a </a:t>
            </a:r>
            <a:r>
              <a:rPr lang="en-GB" altLang="en-US" sz="2600" b="1" dirty="0"/>
              <a:t>short story describing a problematic encounter</a:t>
            </a:r>
            <a:r>
              <a:rPr lang="en-GB" altLang="en-US" sz="2600" dirty="0"/>
              <a:t> between two different cultures-an encounter in which there is some kind of </a:t>
            </a:r>
            <a:r>
              <a:rPr lang="en-GB" altLang="en-US" sz="2600" b="1" dirty="0"/>
              <a:t>misunderstanding</a:t>
            </a:r>
            <a:r>
              <a:rPr lang="en-GB" altLang="en-US" sz="2600" dirty="0"/>
              <a:t>. </a:t>
            </a:r>
          </a:p>
          <a:p>
            <a:pPr marL="609600" indent="-609600"/>
            <a:r>
              <a:rPr lang="en-GB" altLang="en-US" sz="2600" dirty="0"/>
              <a:t>There are </a:t>
            </a:r>
            <a:r>
              <a:rPr lang="en-GB" altLang="en-US" sz="2600" b="1" dirty="0"/>
              <a:t>different possible explanations</a:t>
            </a:r>
            <a:r>
              <a:rPr lang="en-GB" altLang="en-US" sz="2600" dirty="0"/>
              <a:t> for what may have gone wrong. </a:t>
            </a:r>
          </a:p>
          <a:p>
            <a:pPr marL="609600" indent="-609600"/>
            <a:r>
              <a:rPr lang="en-GB" altLang="en-US" sz="2600" dirty="0" smtClean="0"/>
              <a:t>There </a:t>
            </a:r>
            <a:r>
              <a:rPr lang="en-GB" altLang="en-US" sz="2600" dirty="0"/>
              <a:t>is </a:t>
            </a:r>
            <a:r>
              <a:rPr lang="en-GB" altLang="en-US" sz="2600" b="1" dirty="0"/>
              <a:t>no ‘right ‘explanation</a:t>
            </a:r>
            <a:r>
              <a:rPr lang="en-GB" altLang="en-US" sz="2600" dirty="0"/>
              <a:t> of the </a:t>
            </a:r>
            <a:r>
              <a:rPr lang="en-GB" altLang="en-US" sz="2600" dirty="0" smtClean="0"/>
              <a:t>situation.</a:t>
            </a:r>
          </a:p>
          <a:p>
            <a:pPr marL="609600" lvl="3" indent="-609600">
              <a:spcBef>
                <a:spcPts val="1200"/>
              </a:spcBef>
              <a:spcAft>
                <a:spcPts val="200"/>
              </a:spcAft>
              <a:buSzPct val="100000"/>
              <a:buFont typeface="Tw Cen MT" panose="020B0602020104020603" pitchFamily="34" charset="0"/>
              <a:buChar char=" "/>
            </a:pPr>
            <a:r>
              <a:rPr lang="en-US" sz="2600" dirty="0"/>
              <a:t>Helps learners recognize difference between observations and </a:t>
            </a:r>
            <a:r>
              <a:rPr lang="en-US" sz="2600" dirty="0" smtClean="0"/>
              <a:t>interpretations</a:t>
            </a:r>
          </a:p>
          <a:p>
            <a:pPr marL="609600" lvl="3" indent="-609600">
              <a:spcBef>
                <a:spcPts val="1200"/>
              </a:spcBef>
              <a:spcAft>
                <a:spcPts val="200"/>
              </a:spcAft>
              <a:buSzPct val="100000"/>
              <a:buFont typeface="Tw Cen MT" panose="020B0602020104020603" pitchFamily="34" charset="0"/>
              <a:buChar char=" "/>
            </a:pPr>
            <a:r>
              <a:rPr lang="en-US" sz="2600" dirty="0"/>
              <a:t>Build awareness of giving the </a:t>
            </a:r>
            <a:r>
              <a:rPr lang="en-US" sz="2600" b="1" i="1" dirty="0"/>
              <a:t>benefit of the doubt </a:t>
            </a:r>
            <a:r>
              <a:rPr lang="en-US" sz="2600" dirty="0"/>
              <a:t>choices</a:t>
            </a:r>
          </a:p>
          <a:p>
            <a:pPr marL="609600" lvl="3" indent="-609600">
              <a:spcBef>
                <a:spcPts val="1200"/>
              </a:spcBef>
              <a:spcAft>
                <a:spcPts val="200"/>
              </a:spcAft>
              <a:buSzPct val="100000"/>
              <a:buFont typeface="Tw Cen MT" panose="020B0602020104020603" pitchFamily="34" charset="0"/>
              <a:buChar char=" "/>
            </a:pPr>
            <a:endParaRPr lang="en-GB" altLang="en-US" sz="2400" dirty="0" smtClean="0"/>
          </a:p>
          <a:p>
            <a:pPr marL="609600" indent="-609600" algn="r"/>
            <a:r>
              <a:rPr lang="en-GB" altLang="en-US" sz="1600" dirty="0" smtClean="0"/>
              <a:t>(Snow, 2014)</a:t>
            </a:r>
            <a:endParaRPr lang="en-US" altLang="en-US" sz="1600" dirty="0"/>
          </a:p>
        </p:txBody>
      </p:sp>
    </p:spTree>
    <p:extLst>
      <p:ext uri="{BB962C8B-B14F-4D97-AF65-F5344CB8AC3E}">
        <p14:creationId xmlns:p14="http://schemas.microsoft.com/office/powerpoint/2010/main" val="341234193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Incidents Encounters (CIES)</a:t>
            </a:r>
            <a:endParaRPr lang="en-US" dirty="0"/>
          </a:p>
        </p:txBody>
      </p:sp>
      <p:sp>
        <p:nvSpPr>
          <p:cNvPr id="3" name="Content Placeholder 2"/>
          <p:cNvSpPr>
            <a:spLocks noGrp="1"/>
          </p:cNvSpPr>
          <p:nvPr>
            <p:ph idx="1"/>
          </p:nvPr>
        </p:nvSpPr>
        <p:spPr>
          <a:xfrm>
            <a:off x="768096" y="2209800"/>
            <a:ext cx="7290055" cy="4099560"/>
          </a:xfrm>
        </p:spPr>
        <p:txBody>
          <a:bodyPr>
            <a:normAutofit/>
          </a:bodyPr>
          <a:lstStyle/>
          <a:p>
            <a:r>
              <a:rPr lang="en-US" sz="2400" dirty="0" smtClean="0"/>
              <a:t>Build students’ </a:t>
            </a:r>
            <a:r>
              <a:rPr lang="en-US" sz="2800" b="1" dirty="0" smtClean="0"/>
              <a:t>mindfulness</a:t>
            </a:r>
            <a:r>
              <a:rPr lang="en-US" sz="2400" dirty="0" smtClean="0"/>
              <a:t> of how they go about interpreting the behavior of others.</a:t>
            </a:r>
          </a:p>
          <a:p>
            <a:r>
              <a:rPr lang="en-US" sz="2400" dirty="0" smtClean="0"/>
              <a:t>Encourage the habit of pausing to </a:t>
            </a:r>
            <a:r>
              <a:rPr lang="en-US" sz="2400" b="1" dirty="0" smtClean="0"/>
              <a:t>consider alternative possible explanations </a:t>
            </a:r>
            <a:r>
              <a:rPr lang="en-US" sz="2400" dirty="0" smtClean="0"/>
              <a:t>of </a:t>
            </a:r>
            <a:r>
              <a:rPr lang="en-US" sz="2400" b="1" i="1" dirty="0" smtClean="0"/>
              <a:t>puzzling or problematic behavior</a:t>
            </a:r>
            <a:r>
              <a:rPr lang="en-US" sz="2400" dirty="0" smtClean="0"/>
              <a:t>, rather than jumping to ethnocentric or wrong conclusions</a:t>
            </a:r>
          </a:p>
          <a:p>
            <a:r>
              <a:rPr lang="en-US" sz="2400" dirty="0" smtClean="0"/>
              <a:t>Dual </a:t>
            </a:r>
            <a:r>
              <a:rPr lang="en-US" sz="2400" dirty="0"/>
              <a:t>process of thinking (</a:t>
            </a:r>
            <a:r>
              <a:rPr lang="en-US" sz="2400" dirty="0" err="1"/>
              <a:t>Kahneman</a:t>
            </a:r>
            <a:r>
              <a:rPr lang="en-US" sz="2400" dirty="0"/>
              <a:t>, 2011)</a:t>
            </a:r>
          </a:p>
          <a:p>
            <a:pPr lvl="1"/>
            <a:r>
              <a:rPr lang="en-US" sz="2000" b="1" dirty="0"/>
              <a:t>“fast thinking” </a:t>
            </a:r>
            <a:r>
              <a:rPr lang="en-US" dirty="0"/>
              <a:t>= automatic, instinctive. </a:t>
            </a:r>
          </a:p>
          <a:p>
            <a:pPr lvl="1"/>
            <a:r>
              <a:rPr lang="en-US" sz="2000" b="1" dirty="0"/>
              <a:t>“slow thinking” </a:t>
            </a:r>
            <a:r>
              <a:rPr lang="en-US" dirty="0"/>
              <a:t>= more rational, more effort, more thorough</a:t>
            </a:r>
          </a:p>
          <a:p>
            <a:pPr lvl="1"/>
            <a:r>
              <a:rPr lang="en-US" dirty="0"/>
              <a:t>For difficult problems, people usually use “fast thinking” since it is easy, but also less accurate</a:t>
            </a:r>
          </a:p>
          <a:p>
            <a:endParaRPr lang="en-US" dirty="0"/>
          </a:p>
        </p:txBody>
      </p:sp>
    </p:spTree>
    <p:extLst>
      <p:ext uri="{BB962C8B-B14F-4D97-AF65-F5344CB8AC3E}">
        <p14:creationId xmlns:p14="http://schemas.microsoft.com/office/powerpoint/2010/main" val="383075451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613904" cy="1499616"/>
          </a:xfrm>
        </p:spPr>
        <p:txBody>
          <a:bodyPr/>
          <a:lstStyle/>
          <a:p>
            <a:r>
              <a:rPr lang="en-US" dirty="0" smtClean="0"/>
              <a:t>discussion</a:t>
            </a:r>
            <a:endParaRPr lang="en-US" dirty="0"/>
          </a:p>
        </p:txBody>
      </p:sp>
      <p:sp>
        <p:nvSpPr>
          <p:cNvPr id="3" name="Content Placeholder 2"/>
          <p:cNvSpPr>
            <a:spLocks noGrp="1"/>
          </p:cNvSpPr>
          <p:nvPr>
            <p:ph idx="1"/>
          </p:nvPr>
        </p:nvSpPr>
        <p:spPr/>
        <p:txBody>
          <a:bodyPr>
            <a:normAutofit/>
          </a:bodyPr>
          <a:lstStyle/>
          <a:p>
            <a:pPr lvl="1"/>
            <a:r>
              <a:rPr lang="en-US" sz="3200" dirty="0" smtClean="0"/>
              <a:t>How </a:t>
            </a:r>
            <a:r>
              <a:rPr lang="en-US" sz="3200" dirty="0"/>
              <a:t>likely is each interpretation?</a:t>
            </a:r>
          </a:p>
          <a:p>
            <a:pPr lvl="1"/>
            <a:r>
              <a:rPr lang="en-US" sz="3200" dirty="0" smtClean="0"/>
              <a:t>How </a:t>
            </a:r>
            <a:r>
              <a:rPr lang="en-US" sz="3200" dirty="0"/>
              <a:t>generous is each interpretation?</a:t>
            </a:r>
          </a:p>
          <a:p>
            <a:pPr lvl="1"/>
            <a:r>
              <a:rPr lang="en-US" sz="3200" dirty="0" smtClean="0"/>
              <a:t>How </a:t>
            </a:r>
            <a:r>
              <a:rPr lang="en-US" sz="3200" dirty="0"/>
              <a:t>typical is the situation?</a:t>
            </a:r>
          </a:p>
          <a:p>
            <a:pPr lvl="1"/>
            <a:r>
              <a:rPr lang="en-US" sz="3200" dirty="0" smtClean="0"/>
              <a:t>What </a:t>
            </a:r>
            <a:r>
              <a:rPr lang="en-US" sz="3200" dirty="0"/>
              <a:t>are the potential problems in the situation?</a:t>
            </a:r>
          </a:p>
          <a:p>
            <a:pPr algn="r"/>
            <a:r>
              <a:rPr lang="en-US" sz="2800" dirty="0"/>
              <a:t> </a:t>
            </a:r>
            <a:r>
              <a:rPr lang="en-US" sz="2800" dirty="0" smtClean="0"/>
              <a:t>(</a:t>
            </a:r>
            <a:r>
              <a:rPr lang="en-US" sz="2800" dirty="0"/>
              <a:t>Snow, 2014)</a:t>
            </a:r>
          </a:p>
          <a:p>
            <a:endParaRPr lang="en-US" dirty="0"/>
          </a:p>
        </p:txBody>
      </p:sp>
    </p:spTree>
    <p:extLst>
      <p:ext uri="{BB962C8B-B14F-4D97-AF65-F5344CB8AC3E}">
        <p14:creationId xmlns:p14="http://schemas.microsoft.com/office/powerpoint/2010/main" val="243860579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The English Teacher</a:t>
            </a:r>
            <a:endParaRPr lang="en-US" dirty="0"/>
          </a:p>
        </p:txBody>
      </p:sp>
      <p:sp>
        <p:nvSpPr>
          <p:cNvPr id="3" name="Content Placeholder 2"/>
          <p:cNvSpPr>
            <a:spLocks noGrp="1"/>
          </p:cNvSpPr>
          <p:nvPr>
            <p:ph idx="1"/>
          </p:nvPr>
        </p:nvSpPr>
        <p:spPr>
          <a:xfrm>
            <a:off x="768096" y="1828800"/>
            <a:ext cx="7290055" cy="4480560"/>
          </a:xfrm>
        </p:spPr>
        <p:txBody>
          <a:bodyPr>
            <a:normAutofit/>
          </a:bodyPr>
          <a:lstStyle/>
          <a:p>
            <a:r>
              <a:rPr lang="en-US" sz="2400" dirty="0" smtClean="0"/>
              <a:t>Xiao Wang is taking an English class which is taught by a Western teacher. Xiao Wang’s teacher never lectures on grammar; instead the class usually consists of conversations in pairs or large group discussions of cultural issues.</a:t>
            </a:r>
          </a:p>
          <a:p>
            <a:r>
              <a:rPr lang="en-US" sz="2400" dirty="0" smtClean="0"/>
              <a:t>Today, Xiao Wang was confused about how to use “the” and “a” in English, so in class she asked the teacher to explain. However, instead of explaining, she said: “I generally prefer not to explain grammar rules.”</a:t>
            </a:r>
          </a:p>
          <a:p>
            <a:r>
              <a:rPr lang="en-US" b="1" i="1" dirty="0" smtClean="0"/>
              <a:t>Why do you think the teacher refused to explain?</a:t>
            </a:r>
          </a:p>
          <a:p>
            <a:r>
              <a:rPr lang="en-US" b="1" i="1" dirty="0" smtClean="0"/>
              <a:t>With a partner, think of five possible explanations and then choose the ones that seem most likely.</a:t>
            </a:r>
            <a:endParaRPr lang="en-US" b="1" i="1" dirty="0"/>
          </a:p>
        </p:txBody>
      </p:sp>
    </p:spTree>
    <p:extLst>
      <p:ext uri="{BB962C8B-B14F-4D97-AF65-F5344CB8AC3E}">
        <p14:creationId xmlns:p14="http://schemas.microsoft.com/office/powerpoint/2010/main" val="187054597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Possible Interpretations</a:t>
            </a:r>
            <a:endParaRPr lang="en-US"/>
          </a:p>
        </p:txBody>
      </p:sp>
      <p:sp>
        <p:nvSpPr>
          <p:cNvPr id="3" name="Content Placeholder 2"/>
          <p:cNvSpPr>
            <a:spLocks noGrp="1"/>
          </p:cNvSpPr>
          <p:nvPr>
            <p:ph idx="1"/>
          </p:nvPr>
        </p:nvSpPr>
        <p:spPr>
          <a:xfrm>
            <a:off x="768096" y="2084832"/>
            <a:ext cx="7290055" cy="4468368"/>
          </a:xfrm>
        </p:spPr>
        <p:txBody>
          <a:bodyPr>
            <a:normAutofit/>
          </a:bodyPr>
          <a:lstStyle/>
          <a:p>
            <a:pPr marL="457200" indent="-457200">
              <a:buFont typeface="+mj-lt"/>
              <a:buAutoNum type="arabicPeriod"/>
            </a:pPr>
            <a:r>
              <a:rPr lang="en-US" dirty="0" smtClean="0"/>
              <a:t>The teacher avoids explaining grammar because she doesn’t know how to explain grammar very well (and doesn’t like it very much).</a:t>
            </a:r>
          </a:p>
          <a:p>
            <a:pPr marL="457200" indent="-457200">
              <a:buFont typeface="+mj-lt"/>
              <a:buAutoNum type="arabicPeriod"/>
            </a:pPr>
            <a:r>
              <a:rPr lang="en-US" dirty="0" smtClean="0"/>
              <a:t>The teacher doesn’t think grammar is important. The teacher’s main goal is to build students’ communication skills, so she focuses more on communication and fluency than on grammar.</a:t>
            </a:r>
          </a:p>
          <a:p>
            <a:pPr marL="457200" indent="-457200">
              <a:buFont typeface="+mj-lt"/>
              <a:buAutoNum type="arabicPeriod"/>
            </a:pPr>
            <a:r>
              <a:rPr lang="en-US" dirty="0" smtClean="0"/>
              <a:t>The teacher refuses to give long explanations because she thinks they will slow down the lesson.</a:t>
            </a:r>
          </a:p>
          <a:p>
            <a:pPr marL="457200" indent="-457200">
              <a:buFont typeface="+mj-lt"/>
              <a:buAutoNum type="arabicPeriod"/>
            </a:pPr>
            <a:r>
              <a:rPr lang="en-US" dirty="0" smtClean="0"/>
              <a:t>She feels her method is more efficient.</a:t>
            </a:r>
          </a:p>
          <a:p>
            <a:pPr marL="457200" indent="-457200">
              <a:buFont typeface="+mj-lt"/>
              <a:buAutoNum type="arabicPeriod"/>
            </a:pPr>
            <a:r>
              <a:rPr lang="en-US" dirty="0" smtClean="0"/>
              <a:t>The teacher thinks the students rely too much on memorizing grammar rules, so tries to encourage them to figure out rules for themselves. </a:t>
            </a:r>
          </a:p>
        </p:txBody>
      </p:sp>
    </p:spTree>
    <p:extLst>
      <p:ext uri="{BB962C8B-B14F-4D97-AF65-F5344CB8AC3E}">
        <p14:creationId xmlns:p14="http://schemas.microsoft.com/office/powerpoint/2010/main" val="208077274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 the quiz</a:t>
            </a:r>
            <a:endParaRPr lang="en-US" dirty="0"/>
          </a:p>
        </p:txBody>
      </p:sp>
      <p:sp>
        <p:nvSpPr>
          <p:cNvPr id="3" name="Content Placeholder 2"/>
          <p:cNvSpPr>
            <a:spLocks noGrp="1"/>
          </p:cNvSpPr>
          <p:nvPr>
            <p:ph idx="1"/>
          </p:nvPr>
        </p:nvSpPr>
        <p:spPr>
          <a:xfrm>
            <a:off x="768095" y="1676400"/>
            <a:ext cx="7690105" cy="3200400"/>
          </a:xfrm>
        </p:spPr>
        <p:txBody>
          <a:bodyPr>
            <a:noAutofit/>
          </a:bodyPr>
          <a:lstStyle/>
          <a:p>
            <a:r>
              <a:rPr lang="en-US" sz="2400" dirty="0" smtClean="0"/>
              <a:t>Every two weeks, Amy </a:t>
            </a:r>
            <a:r>
              <a:rPr lang="en-US" sz="2400" dirty="0"/>
              <a:t>gave her students a </a:t>
            </a:r>
            <a:r>
              <a:rPr lang="en-US" sz="2400" dirty="0" smtClean="0"/>
              <a:t>vocabulary quiz. One day during </a:t>
            </a:r>
            <a:r>
              <a:rPr lang="en-US" sz="2400" dirty="0"/>
              <a:t>the </a:t>
            </a:r>
            <a:r>
              <a:rPr lang="en-US" sz="2400" dirty="0" smtClean="0"/>
              <a:t>test</a:t>
            </a:r>
            <a:r>
              <a:rPr lang="en-US" sz="2400" dirty="0"/>
              <a:t>, </a:t>
            </a:r>
            <a:r>
              <a:rPr lang="en-US" sz="2400" dirty="0" smtClean="0"/>
              <a:t>Amy saw two students exchanging test papers. She asked them to change the papers back. The students looked at her and continued writing on the papers. Amy took both papers </a:t>
            </a:r>
            <a:r>
              <a:rPr lang="en-US" sz="2400" dirty="0"/>
              <a:t>away and </a:t>
            </a:r>
            <a:r>
              <a:rPr lang="en-US" sz="2400" dirty="0" smtClean="0"/>
              <a:t>tore the papers in </a:t>
            </a:r>
            <a:r>
              <a:rPr lang="en-US" sz="2400" dirty="0"/>
              <a:t>full </a:t>
            </a:r>
            <a:r>
              <a:rPr lang="en-US" sz="2400" dirty="0" smtClean="0"/>
              <a:t>view </a:t>
            </a:r>
            <a:r>
              <a:rPr lang="en-US" sz="2400" dirty="0"/>
              <a:t>of all the </a:t>
            </a:r>
            <a:r>
              <a:rPr lang="en-US" sz="2400" dirty="0" smtClean="0"/>
              <a:t>other students </a:t>
            </a:r>
            <a:r>
              <a:rPr lang="en-US" sz="2400" dirty="0"/>
              <a:t>to make the point </a:t>
            </a:r>
            <a:r>
              <a:rPr lang="en-US" sz="2400" dirty="0" smtClean="0"/>
              <a:t>to the class that she would not tolerate cheating. Later, Amy heard from one of the native teachers that the students were </a:t>
            </a:r>
            <a:r>
              <a:rPr lang="en-US" sz="2400" dirty="0"/>
              <a:t>very </a:t>
            </a:r>
            <a:r>
              <a:rPr lang="en-US" sz="2400" dirty="0" smtClean="0"/>
              <a:t>upset. </a:t>
            </a:r>
          </a:p>
          <a:p>
            <a:pPr algn="r"/>
            <a:r>
              <a:rPr lang="en-US" sz="1800" dirty="0" smtClean="0"/>
              <a:t>(Adapted from </a:t>
            </a:r>
            <a:r>
              <a:rPr lang="en-US" sz="1800" dirty="0" err="1" smtClean="0"/>
              <a:t>Apedaile</a:t>
            </a:r>
            <a:r>
              <a:rPr lang="en-US" sz="1800" dirty="0" smtClean="0"/>
              <a:t>, 2008)</a:t>
            </a:r>
          </a:p>
          <a:p>
            <a:endParaRPr lang="en-US" sz="2400" dirty="0"/>
          </a:p>
          <a:p>
            <a:r>
              <a:rPr lang="en-US" sz="2400" b="1" i="1" dirty="0" smtClean="0"/>
              <a:t>What do you think the students were upset?</a:t>
            </a:r>
            <a:endParaRPr lang="en-US" sz="2400" b="1" i="1" dirty="0"/>
          </a:p>
          <a:p>
            <a:r>
              <a:rPr lang="en-US" sz="2400" b="1" i="1" dirty="0"/>
              <a:t>With a partner, think of five possible explanations and then choose </a:t>
            </a:r>
            <a:r>
              <a:rPr lang="en-US" sz="2400" b="1" i="1" dirty="0" smtClean="0"/>
              <a:t>the ones that </a:t>
            </a:r>
            <a:r>
              <a:rPr lang="en-US" sz="2400" b="1" i="1" dirty="0"/>
              <a:t>seem most likely.</a:t>
            </a:r>
          </a:p>
          <a:p>
            <a:endParaRPr lang="en-US" sz="2400" dirty="0"/>
          </a:p>
        </p:txBody>
      </p:sp>
    </p:spTree>
    <p:extLst>
      <p:ext uri="{BB962C8B-B14F-4D97-AF65-F5344CB8AC3E}">
        <p14:creationId xmlns:p14="http://schemas.microsoft.com/office/powerpoint/2010/main" val="13594265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Classroom activities and suggestions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85368352"/>
      </p:ext>
    </p:extLst>
  </p:cSld>
  <p:clrMapOvr>
    <a:masterClrMapping/>
  </p:clrMapOvr>
  <p:transition spd="med">
    <p:pul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Face to face: you and students in the classroom</a:t>
            </a:r>
            <a:endParaRPr lang="en-US" dirty="0"/>
          </a:p>
        </p:txBody>
      </p:sp>
      <p:sp>
        <p:nvSpPr>
          <p:cNvPr id="3" name="Content Placeholder 2"/>
          <p:cNvSpPr>
            <a:spLocks noGrp="1"/>
          </p:cNvSpPr>
          <p:nvPr>
            <p:ph idx="1"/>
          </p:nvPr>
        </p:nvSpPr>
        <p:spPr>
          <a:xfrm>
            <a:off x="533400" y="1945713"/>
            <a:ext cx="7290055" cy="797487"/>
          </a:xfrm>
        </p:spPr>
        <p:txBody>
          <a:bodyPr/>
          <a:lstStyle/>
          <a:p>
            <a:r>
              <a:rPr lang="en-US" dirty="0" smtClean="0"/>
              <a:t>Chose activities with different levels of participation, and consider ordering activities from low to high risk</a:t>
            </a:r>
          </a:p>
          <a:p>
            <a:endParaRPr lang="en-US" dirty="0"/>
          </a:p>
        </p:txBody>
      </p:sp>
      <p:pic>
        <p:nvPicPr>
          <p:cNvPr id="6" name="Picture 5"/>
          <p:cNvPicPr>
            <a:picLocks noChangeAspect="1"/>
          </p:cNvPicPr>
          <p:nvPr/>
        </p:nvPicPr>
        <p:blipFill rotWithShape="1">
          <a:blip r:embed="rId2"/>
          <a:srcRect l="7595" t="13020" r="8860" b="17782"/>
          <a:stretch/>
        </p:blipFill>
        <p:spPr>
          <a:xfrm>
            <a:off x="1219200" y="2819400"/>
            <a:ext cx="6172200" cy="3834247"/>
          </a:xfrm>
          <a:prstGeom prst="rect">
            <a:avLst/>
          </a:prstGeom>
        </p:spPr>
      </p:pic>
      <p:sp>
        <p:nvSpPr>
          <p:cNvPr id="9" name="TextBox 8"/>
          <p:cNvSpPr txBox="1"/>
          <p:nvPr/>
        </p:nvSpPr>
        <p:spPr>
          <a:xfrm>
            <a:off x="7543800" y="6477000"/>
            <a:ext cx="1600200" cy="369332"/>
          </a:xfrm>
          <a:prstGeom prst="rect">
            <a:avLst/>
          </a:prstGeom>
          <a:noFill/>
        </p:spPr>
        <p:txBody>
          <a:bodyPr wrap="square" rtlCol="0">
            <a:spAutoFit/>
          </a:bodyPr>
          <a:lstStyle/>
          <a:p>
            <a:r>
              <a:rPr lang="en-US" dirty="0" smtClean="0"/>
              <a:t>(Pack, 2014)</a:t>
            </a:r>
            <a:endParaRPr lang="en-US" dirty="0"/>
          </a:p>
        </p:txBody>
      </p:sp>
    </p:spTree>
    <p:extLst>
      <p:ext uri="{BB962C8B-B14F-4D97-AF65-F5344CB8AC3E}">
        <p14:creationId xmlns:p14="http://schemas.microsoft.com/office/powerpoint/2010/main" val="680163441"/>
      </p:ext>
    </p:extLst>
  </p:cSld>
  <p:clrMapOvr>
    <a:masterClrMapping/>
  </p:clrMapOvr>
  <p:transition spd="med">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activities</a:t>
            </a:r>
            <a:endParaRPr lang="en-US" dirty="0"/>
          </a:p>
        </p:txBody>
      </p:sp>
      <p:sp>
        <p:nvSpPr>
          <p:cNvPr id="3" name="Content Placeholder 2"/>
          <p:cNvSpPr>
            <a:spLocks noGrp="1"/>
          </p:cNvSpPr>
          <p:nvPr>
            <p:ph idx="1"/>
          </p:nvPr>
        </p:nvSpPr>
        <p:spPr/>
        <p:txBody>
          <a:bodyPr/>
          <a:lstStyle/>
          <a:p>
            <a:pPr lvl="1"/>
            <a:r>
              <a:rPr lang="en-US" sz="2400" dirty="0" smtClean="0"/>
              <a:t>Critical incident encounters – see above</a:t>
            </a:r>
          </a:p>
          <a:p>
            <a:pPr lvl="1"/>
            <a:r>
              <a:rPr lang="en-US" sz="2400" dirty="0" smtClean="0"/>
              <a:t>Take a Stand – see handout for directions. </a:t>
            </a:r>
          </a:p>
          <a:p>
            <a:pPr lvl="1"/>
            <a:r>
              <a:rPr lang="en-US" sz="2400" dirty="0" smtClean="0"/>
              <a:t>The Wind Blows for Those – see handout for directions. </a:t>
            </a:r>
          </a:p>
          <a:p>
            <a:pPr lvl="1"/>
            <a:r>
              <a:rPr lang="en-US" sz="2400" dirty="0" smtClean="0"/>
              <a:t>Vocabulary taboo – see handout for directions. </a:t>
            </a:r>
          </a:p>
          <a:p>
            <a:pPr lvl="1"/>
            <a:r>
              <a:rPr lang="en-US" sz="2400" dirty="0" smtClean="0"/>
              <a:t>Folktale retelling – see handout for directions</a:t>
            </a:r>
          </a:p>
          <a:p>
            <a:pPr lvl="1"/>
            <a:r>
              <a:rPr lang="en-US" sz="2400" dirty="0" smtClean="0"/>
              <a:t>Sarah’s self-effacing vocabulary lessons</a:t>
            </a:r>
          </a:p>
          <a:p>
            <a:pPr lvl="1"/>
            <a:r>
              <a:rPr lang="en-US" sz="2400" dirty="0" smtClean="0"/>
              <a:t>Alex’s sociolinguistics lessons, e.g. culturally charged words</a:t>
            </a:r>
          </a:p>
          <a:p>
            <a:endParaRPr lang="en-US" dirty="0"/>
          </a:p>
        </p:txBody>
      </p:sp>
    </p:spTree>
    <p:extLst>
      <p:ext uri="{BB962C8B-B14F-4D97-AF65-F5344CB8AC3E}">
        <p14:creationId xmlns:p14="http://schemas.microsoft.com/office/powerpoint/2010/main" val="292642354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 Brainstorm</a:t>
            </a:r>
            <a:endParaRPr lang="en-US" dirty="0"/>
          </a:p>
        </p:txBody>
      </p:sp>
      <p:sp>
        <p:nvSpPr>
          <p:cNvPr id="3" name="Content Placeholder 2"/>
          <p:cNvSpPr>
            <a:spLocks noGrp="1"/>
          </p:cNvSpPr>
          <p:nvPr>
            <p:ph idx="1"/>
          </p:nvPr>
        </p:nvSpPr>
        <p:spPr>
          <a:xfrm>
            <a:off x="768096" y="1676400"/>
            <a:ext cx="7290055" cy="4632960"/>
          </a:xfrm>
        </p:spPr>
        <p:txBody>
          <a:bodyPr>
            <a:normAutofit lnSpcReduction="10000"/>
          </a:bodyPr>
          <a:lstStyle/>
          <a:p>
            <a:r>
              <a:rPr lang="en-US" sz="3200" dirty="0" smtClean="0"/>
              <a:t>1. With a partner, please read the Chinese proverb and discuss the meaning.</a:t>
            </a:r>
          </a:p>
          <a:p>
            <a:endParaRPr lang="en-US" sz="3200" dirty="0" smtClean="0"/>
          </a:p>
          <a:p>
            <a:r>
              <a:rPr lang="en-US" sz="3200" dirty="0" smtClean="0"/>
              <a:t>2. What choices could you make as a teacher to reflect these values/considerations in your classroom? </a:t>
            </a:r>
          </a:p>
          <a:p>
            <a:endParaRPr lang="en-US" sz="3200" dirty="0"/>
          </a:p>
          <a:p>
            <a:r>
              <a:rPr lang="en-US" sz="3200" dirty="0" smtClean="0"/>
              <a:t>Think about attitudes, procedures, approaches and activities. </a:t>
            </a:r>
            <a:endParaRPr lang="en-US" sz="3200" dirty="0"/>
          </a:p>
          <a:p>
            <a:endParaRPr lang="en-US" dirty="0"/>
          </a:p>
          <a:p>
            <a:endParaRPr lang="en-US" dirty="0"/>
          </a:p>
        </p:txBody>
      </p:sp>
    </p:spTree>
    <p:extLst>
      <p:ext uri="{BB962C8B-B14F-4D97-AF65-F5344CB8AC3E}">
        <p14:creationId xmlns:p14="http://schemas.microsoft.com/office/powerpoint/2010/main" val="255467422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prediction</a:t>
            </a:r>
            <a:endParaRPr lang="en-US" dirty="0"/>
          </a:p>
        </p:txBody>
      </p:sp>
      <p:sp>
        <p:nvSpPr>
          <p:cNvPr id="3" name="Content Placeholder 2"/>
          <p:cNvSpPr>
            <a:spLocks noGrp="1"/>
          </p:cNvSpPr>
          <p:nvPr>
            <p:ph idx="1"/>
          </p:nvPr>
        </p:nvSpPr>
        <p:spPr>
          <a:xfrm>
            <a:off x="768096" y="2286000"/>
            <a:ext cx="7537704" cy="4023360"/>
          </a:xfrm>
        </p:spPr>
        <p:txBody>
          <a:bodyPr>
            <a:normAutofit/>
          </a:bodyPr>
          <a:lstStyle/>
          <a:p>
            <a:r>
              <a:rPr lang="en-US" sz="3200" dirty="0" smtClean="0"/>
              <a:t>Write down </a:t>
            </a:r>
            <a:r>
              <a:rPr lang="en-US" sz="3200" b="1" dirty="0" smtClean="0"/>
              <a:t>one question </a:t>
            </a:r>
            <a:r>
              <a:rPr lang="en-US" sz="3200" dirty="0" smtClean="0"/>
              <a:t>you have after viewing Yang Liu’s East-West infographics that you would like to know the answer to </a:t>
            </a:r>
            <a:r>
              <a:rPr lang="en-US" sz="3200" b="1" i="1" dirty="0" smtClean="0"/>
              <a:t>after today’s presentation</a:t>
            </a:r>
            <a:r>
              <a:rPr lang="en-US" sz="3200" dirty="0" smtClean="0"/>
              <a:t>.  </a:t>
            </a:r>
            <a:endParaRPr lang="en-US" sz="3200" dirty="0"/>
          </a:p>
        </p:txBody>
      </p:sp>
    </p:spTree>
    <p:extLst>
      <p:ext uri="{BB962C8B-B14F-4D97-AF65-F5344CB8AC3E}">
        <p14:creationId xmlns:p14="http://schemas.microsoft.com/office/powerpoint/2010/main" val="867971704"/>
      </p:ext>
    </p:extLst>
  </p:cSld>
  <p:clrMapOvr>
    <a:masterClrMapping/>
  </p:clrMapOvr>
  <p:transition spd="med">
    <p:pull/>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a:t>
            </a:r>
            <a:endParaRPr lang="en-US" dirty="0"/>
          </a:p>
        </p:txBody>
      </p:sp>
      <p:sp>
        <p:nvSpPr>
          <p:cNvPr id="3" name="Content Placeholder 2"/>
          <p:cNvSpPr>
            <a:spLocks noGrp="1"/>
          </p:cNvSpPr>
          <p:nvPr>
            <p:ph idx="1"/>
          </p:nvPr>
        </p:nvSpPr>
        <p:spPr>
          <a:xfrm>
            <a:off x="768096" y="1752600"/>
            <a:ext cx="7994904" cy="4800600"/>
          </a:xfrm>
        </p:spPr>
        <p:txBody>
          <a:bodyPr>
            <a:normAutofit lnSpcReduction="10000"/>
          </a:bodyPr>
          <a:lstStyle/>
          <a:p>
            <a:pPr lvl="1"/>
            <a:r>
              <a:rPr lang="en-US" sz="2400" dirty="0" smtClean="0"/>
              <a:t>The concept of face is a lens through which we can build intercultural competence – both ours and our students!</a:t>
            </a:r>
          </a:p>
          <a:p>
            <a:pPr lvl="1"/>
            <a:r>
              <a:rPr lang="en-US" sz="2400" dirty="0" smtClean="0"/>
              <a:t>The goal of building intercultural competence is to move from ethnocentrism toward </a:t>
            </a:r>
            <a:r>
              <a:rPr lang="en-US" sz="2400" dirty="0" err="1" smtClean="0"/>
              <a:t>enthnorelativism</a:t>
            </a:r>
            <a:r>
              <a:rPr lang="en-US" sz="2400" dirty="0" smtClean="0"/>
              <a:t>, which hinges on the ability for intercultural empathy.</a:t>
            </a:r>
          </a:p>
          <a:p>
            <a:pPr lvl="1"/>
            <a:r>
              <a:rPr lang="en-US" sz="2400" dirty="0" smtClean="0"/>
              <a:t>Intercultural empathy is the ability to temporarily set aside one’s own worldview and assumptions and intentionally taking on different, specific set of beliefs </a:t>
            </a:r>
          </a:p>
          <a:p>
            <a:pPr lvl="1"/>
            <a:r>
              <a:rPr lang="en-US" sz="2400" dirty="0" smtClean="0"/>
              <a:t>When both parties practice intercultural empathy, they create a virtual third culture, which is necessary for effective multicultural communication. </a:t>
            </a:r>
          </a:p>
          <a:p>
            <a:pPr lvl="1"/>
            <a:r>
              <a:rPr lang="en-US" sz="2400" dirty="0" smtClean="0"/>
              <a:t>Effective multicultural communication leads to an effective learning environment. </a:t>
            </a:r>
          </a:p>
          <a:p>
            <a:pPr algn="r"/>
            <a:r>
              <a:rPr lang="en-US" sz="1600" dirty="0" smtClean="0"/>
              <a:t>(Bennett, IDRI)</a:t>
            </a:r>
            <a:endParaRPr lang="en-US" sz="1600" dirty="0"/>
          </a:p>
        </p:txBody>
      </p:sp>
    </p:spTree>
    <p:extLst>
      <p:ext uri="{BB962C8B-B14F-4D97-AF65-F5344CB8AC3E}">
        <p14:creationId xmlns:p14="http://schemas.microsoft.com/office/powerpoint/2010/main" val="353740716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76200"/>
            <a:ext cx="7290054" cy="1499616"/>
          </a:xfrm>
        </p:spPr>
        <p:txBody>
          <a:bodyPr/>
          <a:lstStyle/>
          <a:p>
            <a:r>
              <a:rPr lang="en-US" dirty="0" smtClean="0"/>
              <a:t>Third culture - </a:t>
            </a:r>
            <a:r>
              <a:rPr lang="en-US" dirty="0" err="1" smtClean="0"/>
              <a:t>bennett</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rotWithShape="1">
          <a:blip r:embed="rId2"/>
          <a:srcRect b="1004"/>
          <a:stretch/>
        </p:blipFill>
        <p:spPr>
          <a:xfrm>
            <a:off x="914400" y="1143001"/>
            <a:ext cx="7467600" cy="5486400"/>
          </a:xfrm>
          <a:prstGeom prst="rect">
            <a:avLst/>
          </a:prstGeom>
        </p:spPr>
      </p:pic>
    </p:spTree>
    <p:extLst>
      <p:ext uri="{BB962C8B-B14F-4D97-AF65-F5344CB8AC3E}">
        <p14:creationId xmlns:p14="http://schemas.microsoft.com/office/powerpoint/2010/main" val="3396305891"/>
      </p:ext>
    </p:extLst>
  </p:cSld>
  <p:clrMapOvr>
    <a:masterClrMapping/>
  </p:clrMapOvr>
  <p:transition spd="med">
    <p:pul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0"/>
            <a:ext cx="7290054" cy="1499616"/>
          </a:xfrm>
        </p:spPr>
        <p:txBody>
          <a:bodyPr/>
          <a:lstStyle/>
          <a:p>
            <a:r>
              <a:rPr lang="en-US" dirty="0" smtClean="0"/>
              <a:t>Intercultural empathy - </a:t>
            </a:r>
            <a:r>
              <a:rPr lang="en-US" dirty="0" err="1" smtClean="0"/>
              <a:t>bennett</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rotWithShape="1">
          <a:blip r:embed="rId2"/>
          <a:srcRect t="18653"/>
          <a:stretch/>
        </p:blipFill>
        <p:spPr>
          <a:xfrm>
            <a:off x="1219200" y="1989360"/>
            <a:ext cx="7378582" cy="4320000"/>
          </a:xfrm>
          <a:prstGeom prst="rect">
            <a:avLst/>
          </a:prstGeom>
        </p:spPr>
      </p:pic>
    </p:spTree>
    <p:extLst>
      <p:ext uri="{BB962C8B-B14F-4D97-AF65-F5344CB8AC3E}">
        <p14:creationId xmlns:p14="http://schemas.microsoft.com/office/powerpoint/2010/main" val="622193660"/>
      </p:ext>
    </p:extLst>
  </p:cSld>
  <p:clrMapOvr>
    <a:masterClrMapping/>
  </p:clrMapOvr>
  <p:transition spd="med">
    <p:pul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Discussion</a:t>
            </a:r>
            <a:endParaRPr lang="en-US" dirty="0"/>
          </a:p>
        </p:txBody>
      </p:sp>
      <p:sp>
        <p:nvSpPr>
          <p:cNvPr id="3" name="Content Placeholder 2"/>
          <p:cNvSpPr>
            <a:spLocks noGrp="1"/>
          </p:cNvSpPr>
          <p:nvPr>
            <p:ph idx="1"/>
          </p:nvPr>
        </p:nvSpPr>
        <p:spPr/>
        <p:txBody>
          <a:bodyPr/>
          <a:lstStyle/>
          <a:p>
            <a:r>
              <a:rPr lang="en-US" dirty="0" smtClean="0"/>
              <a:t>Look at the question you wrote at the beginning of class. Do you have an answer for your question? </a:t>
            </a:r>
          </a:p>
          <a:p>
            <a:r>
              <a:rPr lang="en-US" dirty="0" smtClean="0"/>
              <a:t>If yes, please share both the question and the answer with the class. </a:t>
            </a:r>
          </a:p>
          <a:p>
            <a:r>
              <a:rPr lang="en-US" dirty="0" smtClean="0"/>
              <a:t>If not, please ask it now. </a:t>
            </a:r>
            <a:endParaRPr lang="en-US" dirty="0"/>
          </a:p>
        </p:txBody>
      </p:sp>
    </p:spTree>
    <p:extLst>
      <p:ext uri="{BB962C8B-B14F-4D97-AF65-F5344CB8AC3E}">
        <p14:creationId xmlns:p14="http://schemas.microsoft.com/office/powerpoint/2010/main" val="167525449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voices</a:t>
            </a:r>
            <a:endParaRPr lang="en-US" dirty="0"/>
          </a:p>
        </p:txBody>
      </p:sp>
      <p:sp>
        <p:nvSpPr>
          <p:cNvPr id="3" name="Content Placeholder 2"/>
          <p:cNvSpPr>
            <a:spLocks noGrp="1"/>
          </p:cNvSpPr>
          <p:nvPr>
            <p:ph idx="1"/>
          </p:nvPr>
        </p:nvSpPr>
        <p:spPr/>
        <p:txBody>
          <a:bodyPr/>
          <a:lstStyle/>
          <a:p>
            <a:r>
              <a:rPr lang="en-US" dirty="0" smtClean="0"/>
              <a:t>“I </a:t>
            </a:r>
            <a:r>
              <a:rPr lang="en-US" dirty="0"/>
              <a:t>understand why some Chinese students are afraid of "losing their faces", mainly because they have ever received "venoms" or insulting (not every single family in China is well-educated so some </a:t>
            </a:r>
            <a:r>
              <a:rPr lang="en-US" dirty="0" err="1"/>
              <a:t>ppl</a:t>
            </a:r>
            <a:r>
              <a:rPr lang="en-US" dirty="0"/>
              <a:t> might be intuitively expressing themselves as "being vicious") from their speaking so as you know, </a:t>
            </a:r>
            <a:r>
              <a:rPr lang="ja-JP" altLang="en-US" dirty="0"/>
              <a:t>一朝被蛇咬，十年怕井绳</a:t>
            </a:r>
            <a:r>
              <a:rPr lang="en-US" altLang="ja-JP" dirty="0"/>
              <a:t>, </a:t>
            </a:r>
            <a:r>
              <a:rPr lang="en-US" dirty="0"/>
              <a:t>they don't want to speak out again. And as their classmates or any other kinds of "witness", </a:t>
            </a:r>
            <a:r>
              <a:rPr lang="en-US" dirty="0" err="1"/>
              <a:t>ppl</a:t>
            </a:r>
            <a:r>
              <a:rPr lang="en-US" dirty="0"/>
              <a:t> around who ever seen those insulting happened shall not speak out either. Gradually they lose confidence of speaking and may keep silent all their life</a:t>
            </a:r>
            <a:r>
              <a:rPr lang="en-US" dirty="0" smtClean="0"/>
              <a:t>.” </a:t>
            </a:r>
          </a:p>
          <a:p>
            <a:r>
              <a:rPr lang="en-US" dirty="0" smtClean="0"/>
              <a:t>– Gin Wang, freshman</a:t>
            </a:r>
            <a:endParaRPr lang="en-US" dirty="0"/>
          </a:p>
        </p:txBody>
      </p:sp>
    </p:spTree>
    <p:extLst>
      <p:ext uri="{BB962C8B-B14F-4D97-AF65-F5344CB8AC3E}">
        <p14:creationId xmlns:p14="http://schemas.microsoft.com/office/powerpoint/2010/main" val="1032537717"/>
      </p:ext>
    </p:extLst>
  </p:cSld>
  <p:clrMapOvr>
    <a:masterClrMapping/>
  </p:clrMapOvr>
  <p:transition spd="med">
    <p:pull/>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voices</a:t>
            </a:r>
            <a:endParaRPr lang="en-US" dirty="0"/>
          </a:p>
        </p:txBody>
      </p:sp>
      <p:sp>
        <p:nvSpPr>
          <p:cNvPr id="3" name="Content Placeholder 2"/>
          <p:cNvSpPr>
            <a:spLocks noGrp="1"/>
          </p:cNvSpPr>
          <p:nvPr>
            <p:ph idx="1"/>
          </p:nvPr>
        </p:nvSpPr>
        <p:spPr/>
        <p:txBody>
          <a:bodyPr/>
          <a:lstStyle/>
          <a:p>
            <a:r>
              <a:rPr lang="en-US" dirty="0" smtClean="0"/>
              <a:t>“Some </a:t>
            </a:r>
            <a:r>
              <a:rPr lang="en-US" dirty="0"/>
              <a:t>of Chinese students care so much their faces. On class, they don't like to stand up and answer teacher's question. Because many of them </a:t>
            </a:r>
            <a:r>
              <a:rPr lang="en-US" dirty="0" smtClean="0"/>
              <a:t>afraid </a:t>
            </a:r>
            <a:r>
              <a:rPr lang="en-US" dirty="0"/>
              <a:t>they would lose face if their answers are wrong. They feel embarrassed about that. If the teacher in class can encourage them, they will be more active in the class. For example, you can tell them 'standing up to answer questions is a chance to show your courage. And if your answers are not correct, you don't need to feel embarrassed but feel proud for your courage! Everyone would make mistakes. That's ordinary.' And also, you can prepare some little gift to motivate them</a:t>
            </a:r>
            <a:r>
              <a:rPr lang="en-US" dirty="0" smtClean="0"/>
              <a:t>.”</a:t>
            </a:r>
          </a:p>
          <a:p>
            <a:r>
              <a:rPr lang="en-US" dirty="0" smtClean="0"/>
              <a:t> – </a:t>
            </a:r>
            <a:r>
              <a:rPr lang="en-US" dirty="0" err="1" smtClean="0"/>
              <a:t>Shara</a:t>
            </a:r>
            <a:r>
              <a:rPr lang="en-US" dirty="0" smtClean="0"/>
              <a:t>, junior</a:t>
            </a:r>
            <a:endParaRPr lang="en-US" dirty="0"/>
          </a:p>
        </p:txBody>
      </p:sp>
    </p:spTree>
    <p:extLst>
      <p:ext uri="{BB962C8B-B14F-4D97-AF65-F5344CB8AC3E}">
        <p14:creationId xmlns:p14="http://schemas.microsoft.com/office/powerpoint/2010/main" val="745644768"/>
      </p:ext>
    </p:extLst>
  </p:cSld>
  <p:clrMapOvr>
    <a:masterClrMapping/>
  </p:clrMapOvr>
  <p:transition spd="med">
    <p:pul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voices</a:t>
            </a:r>
            <a:endParaRPr lang="en-US" dirty="0"/>
          </a:p>
        </p:txBody>
      </p:sp>
      <p:sp>
        <p:nvSpPr>
          <p:cNvPr id="3" name="Content Placeholder 2"/>
          <p:cNvSpPr>
            <a:spLocks noGrp="1"/>
          </p:cNvSpPr>
          <p:nvPr>
            <p:ph idx="1"/>
          </p:nvPr>
        </p:nvSpPr>
        <p:spPr/>
        <p:txBody>
          <a:bodyPr/>
          <a:lstStyle/>
          <a:p>
            <a:r>
              <a:rPr lang="en-US" dirty="0" smtClean="0"/>
              <a:t>“For </a:t>
            </a:r>
            <a:r>
              <a:rPr lang="en-US" dirty="0"/>
              <a:t>me, I am not afraid of losing face, coz I think losing face doesn't matters in class, to learn is more important, but sometimes I fear, coz I care about the opinions from others, they might look at me like I am strange, like this moment, I will keep silent, but actually I know the students who look at me probably don't know the answer either</a:t>
            </a:r>
            <a:r>
              <a:rPr lang="en-US" dirty="0" smtClean="0"/>
              <a:t>.”</a:t>
            </a:r>
          </a:p>
          <a:p>
            <a:r>
              <a:rPr lang="en-US" dirty="0" smtClean="0"/>
              <a:t> – Vanessa aka Waiting aka Wei Ting, Senior</a:t>
            </a:r>
            <a:endParaRPr lang="en-US" dirty="0"/>
          </a:p>
        </p:txBody>
      </p:sp>
    </p:spTree>
    <p:extLst>
      <p:ext uri="{BB962C8B-B14F-4D97-AF65-F5344CB8AC3E}">
        <p14:creationId xmlns:p14="http://schemas.microsoft.com/office/powerpoint/2010/main" val="2572131953"/>
      </p:ext>
    </p:extLst>
  </p:cSld>
  <p:clrMapOvr>
    <a:masterClrMapping/>
  </p:clrMapOvr>
  <p:transition spd="med">
    <p:pull/>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voices</a:t>
            </a:r>
            <a:endParaRPr lang="en-US" dirty="0"/>
          </a:p>
        </p:txBody>
      </p:sp>
      <p:sp>
        <p:nvSpPr>
          <p:cNvPr id="3" name="Content Placeholder 2"/>
          <p:cNvSpPr>
            <a:spLocks noGrp="1"/>
          </p:cNvSpPr>
          <p:nvPr>
            <p:ph idx="1"/>
          </p:nvPr>
        </p:nvSpPr>
        <p:spPr/>
        <p:txBody>
          <a:bodyPr/>
          <a:lstStyle/>
          <a:p>
            <a:r>
              <a:rPr lang="en-US" dirty="0" smtClean="0"/>
              <a:t>“Definitely </a:t>
            </a:r>
            <a:r>
              <a:rPr lang="en-US" dirty="0"/>
              <a:t>never putting down any mistake and encouraging every attempt so that not only that student but others also see it's ok to try, it </a:t>
            </a:r>
            <a:r>
              <a:rPr lang="en-US" dirty="0" err="1"/>
              <a:t>doesnt</a:t>
            </a:r>
            <a:r>
              <a:rPr lang="en-US" dirty="0"/>
              <a:t> have to be right. certainly questions like 'do you understand?' are not particularly helpful as they will always say yes, not only so they </a:t>
            </a:r>
            <a:r>
              <a:rPr lang="en-US" dirty="0" err="1"/>
              <a:t>dont</a:t>
            </a:r>
            <a:r>
              <a:rPr lang="en-US" dirty="0"/>
              <a:t> lose face but also so that the teacher </a:t>
            </a:r>
            <a:r>
              <a:rPr lang="en-US" dirty="0" err="1"/>
              <a:t>doesnt</a:t>
            </a:r>
            <a:r>
              <a:rPr lang="en-US" dirty="0"/>
              <a:t> lose face,,, as the teacher is always considered to be source of knowledge and know better than students... so admitting they don't understand may be suggesting the teacher didn't explain well, and therefore not such a good teacher. group work before calling on individuals tend to strengthen their faith that their answer is not just their own but the same as the group, is also helpful</a:t>
            </a:r>
            <a:r>
              <a:rPr lang="en-US" dirty="0" smtClean="0"/>
              <a:t>.”</a:t>
            </a:r>
          </a:p>
          <a:p>
            <a:r>
              <a:rPr lang="en-US" dirty="0" smtClean="0"/>
              <a:t> – Stephen Keen, Lecturer at Beijing Normal University at Zhuhai</a:t>
            </a:r>
            <a:endParaRPr lang="en-US" dirty="0"/>
          </a:p>
        </p:txBody>
      </p:sp>
    </p:spTree>
    <p:extLst>
      <p:ext uri="{BB962C8B-B14F-4D97-AF65-F5344CB8AC3E}">
        <p14:creationId xmlns:p14="http://schemas.microsoft.com/office/powerpoint/2010/main" val="3101475440"/>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sarah’s</a:t>
            </a:r>
            <a:r>
              <a:rPr lang="en-US" dirty="0" smtClean="0"/>
              <a:t> face-Save: A Disclaimer</a:t>
            </a:r>
            <a:endParaRPr lang="en-US" dirty="0"/>
          </a:p>
        </p:txBody>
      </p:sp>
      <p:sp>
        <p:nvSpPr>
          <p:cNvPr id="3" name="Content Placeholder 2"/>
          <p:cNvSpPr>
            <a:spLocks noGrp="1"/>
          </p:cNvSpPr>
          <p:nvPr>
            <p:ph idx="1"/>
          </p:nvPr>
        </p:nvSpPr>
        <p:spPr>
          <a:xfrm>
            <a:off x="768096" y="1752600"/>
            <a:ext cx="7994904" cy="4724400"/>
          </a:xfrm>
        </p:spPr>
        <p:txBody>
          <a:bodyPr>
            <a:noAutofit/>
          </a:bodyPr>
          <a:lstStyle/>
          <a:p>
            <a:r>
              <a:rPr lang="en-US" sz="3600" dirty="0" smtClean="0"/>
              <a:t>What is the difference between a </a:t>
            </a:r>
            <a:r>
              <a:rPr lang="en-US" sz="3600" b="1" i="1" dirty="0" smtClean="0"/>
              <a:t>generalization</a:t>
            </a:r>
            <a:r>
              <a:rPr lang="en-US" sz="3600" dirty="0" smtClean="0"/>
              <a:t> and </a:t>
            </a:r>
            <a:r>
              <a:rPr lang="en-US" sz="3600" b="1" i="1" dirty="0" smtClean="0"/>
              <a:t>a stereotype</a:t>
            </a:r>
            <a:r>
              <a:rPr lang="en-US" sz="3600" dirty="0" smtClean="0"/>
              <a:t>?</a:t>
            </a:r>
          </a:p>
          <a:p>
            <a:endParaRPr lang="en-US" sz="3600" dirty="0"/>
          </a:p>
          <a:p>
            <a:endParaRPr lang="en-US" sz="3600" dirty="0" smtClean="0"/>
          </a:p>
          <a:p>
            <a:r>
              <a:rPr lang="en-US" sz="3600" dirty="0" smtClean="0"/>
              <a:t>Stereotypes are dangerous</a:t>
            </a:r>
          </a:p>
          <a:p>
            <a:r>
              <a:rPr lang="en-US" sz="3600" dirty="0"/>
              <a:t>B</a:t>
            </a:r>
            <a:r>
              <a:rPr lang="en-US" sz="3600" dirty="0" smtClean="0"/>
              <a:t>ut generalizations based on careful observation can be useful to show patterns</a:t>
            </a:r>
            <a:endParaRPr lang="en-US" sz="3600" dirty="0"/>
          </a:p>
        </p:txBody>
      </p:sp>
    </p:spTree>
    <p:extLst>
      <p:ext uri="{BB962C8B-B14F-4D97-AF65-F5344CB8AC3E}">
        <p14:creationId xmlns:p14="http://schemas.microsoft.com/office/powerpoint/2010/main" val="333715737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part 2: background of face negotiation theory</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5453589"/>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FACE?</a:t>
            </a:r>
            <a:endParaRPr lang="en-US" dirty="0"/>
          </a:p>
        </p:txBody>
      </p:sp>
      <p:sp>
        <p:nvSpPr>
          <p:cNvPr id="3" name="Content Placeholder 2"/>
          <p:cNvSpPr>
            <a:spLocks noGrp="1"/>
          </p:cNvSpPr>
          <p:nvPr>
            <p:ph idx="1"/>
          </p:nvPr>
        </p:nvSpPr>
        <p:spPr>
          <a:xfrm>
            <a:off x="228600" y="2084832"/>
            <a:ext cx="8915400" cy="4525963"/>
          </a:xfrm>
        </p:spPr>
        <p:txBody>
          <a:bodyPr/>
          <a:lstStyle/>
          <a:p>
            <a:pPr marL="0" indent="0" algn="ctr">
              <a:buNone/>
            </a:pPr>
            <a:r>
              <a:rPr lang="en-US" sz="4400" dirty="0" smtClean="0"/>
              <a:t>“Saving Face” – what does it mean?</a:t>
            </a:r>
          </a:p>
          <a:p>
            <a:pPr marL="0" indent="0" algn="ctr">
              <a:buNone/>
            </a:pPr>
            <a:r>
              <a:rPr lang="en-US" sz="4400" dirty="0" smtClean="0"/>
              <a:t> </a:t>
            </a:r>
          </a:p>
          <a:p>
            <a:pPr marL="0" indent="0" algn="ctr">
              <a:buNone/>
            </a:pPr>
            <a:r>
              <a:rPr lang="en-US" sz="4400" dirty="0" smtClean="0"/>
              <a:t>Try to use it in a sentence/context.</a:t>
            </a:r>
          </a:p>
          <a:p>
            <a:endParaRPr lang="en-US" dirty="0"/>
          </a:p>
        </p:txBody>
      </p:sp>
    </p:spTree>
    <p:extLst>
      <p:ext uri="{BB962C8B-B14F-4D97-AF65-F5344CB8AC3E}">
        <p14:creationId xmlns:p14="http://schemas.microsoft.com/office/powerpoint/2010/main" val="236021645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Face the facts: basics of </a:t>
            </a:r>
            <a:r>
              <a:rPr lang="ja-JP" altLang="en-US" dirty="0"/>
              <a:t>面子</a:t>
            </a:r>
            <a:endParaRPr lang="en-US" dirty="0"/>
          </a:p>
        </p:txBody>
      </p:sp>
      <p:sp>
        <p:nvSpPr>
          <p:cNvPr id="3" name="Content Placeholder 2"/>
          <p:cNvSpPr>
            <a:spLocks noGrp="1"/>
          </p:cNvSpPr>
          <p:nvPr>
            <p:ph idx="1"/>
          </p:nvPr>
        </p:nvSpPr>
        <p:spPr>
          <a:xfrm>
            <a:off x="457200" y="1905000"/>
            <a:ext cx="8229600" cy="4953000"/>
          </a:xfrm>
        </p:spPr>
        <p:txBody>
          <a:bodyPr>
            <a:normAutofit fontScale="92500"/>
          </a:bodyPr>
          <a:lstStyle/>
          <a:p>
            <a:pPr lvl="1"/>
            <a:r>
              <a:rPr lang="en-US" sz="2800" dirty="0" smtClean="0"/>
              <a:t>“Face” is a metaphor for our public image, tied </a:t>
            </a:r>
            <a:r>
              <a:rPr lang="en-US" sz="2800" dirty="0"/>
              <a:t>to the emotional significance of our self </a:t>
            </a:r>
            <a:r>
              <a:rPr lang="en-US" sz="2800" dirty="0" smtClean="0"/>
              <a:t>worth</a:t>
            </a:r>
          </a:p>
          <a:p>
            <a:pPr lvl="1"/>
            <a:endParaRPr lang="en-US" sz="2800" dirty="0" smtClean="0"/>
          </a:p>
          <a:p>
            <a:pPr lvl="1"/>
            <a:r>
              <a:rPr lang="en-US" sz="2800" dirty="0"/>
              <a:t>Face is the </a:t>
            </a:r>
            <a:r>
              <a:rPr lang="en-US" sz="3000" b="1" dirty="0"/>
              <a:t>claimed sense of favorable social self-worth </a:t>
            </a:r>
            <a:r>
              <a:rPr lang="en-US" sz="2800" dirty="0"/>
              <a:t>and/or projected other-worth in a public situation </a:t>
            </a:r>
            <a:endParaRPr lang="en-US" sz="2800" dirty="0" smtClean="0"/>
          </a:p>
          <a:p>
            <a:pPr marL="128016" lvl="1" indent="0" algn="r">
              <a:buNone/>
            </a:pPr>
            <a:r>
              <a:rPr lang="en-US" sz="1700" dirty="0" smtClean="0"/>
              <a:t>(Ting-</a:t>
            </a:r>
            <a:r>
              <a:rPr lang="en-US" sz="1700" dirty="0"/>
              <a:t>T</a:t>
            </a:r>
            <a:r>
              <a:rPr lang="en-US" sz="1700" dirty="0" smtClean="0"/>
              <a:t>oomey </a:t>
            </a:r>
            <a:r>
              <a:rPr lang="en-US" sz="1700" dirty="0"/>
              <a:t>and </a:t>
            </a:r>
            <a:r>
              <a:rPr lang="en-US" sz="1700" dirty="0" err="1"/>
              <a:t>K</a:t>
            </a:r>
            <a:r>
              <a:rPr lang="en-US" sz="1700" dirty="0" err="1" smtClean="0"/>
              <a:t>urogi</a:t>
            </a:r>
            <a:r>
              <a:rPr lang="en-US" sz="1700" dirty="0"/>
              <a:t>, 1998</a:t>
            </a:r>
            <a:r>
              <a:rPr lang="en-US" sz="1700" dirty="0" smtClean="0"/>
              <a:t>)</a:t>
            </a:r>
          </a:p>
          <a:p>
            <a:pPr marL="128016" lvl="1" indent="0">
              <a:buNone/>
            </a:pPr>
            <a:endParaRPr lang="en-US" sz="2800" dirty="0" smtClean="0"/>
          </a:p>
          <a:p>
            <a:pPr lvl="1"/>
            <a:r>
              <a:rPr lang="en-US" sz="2800" dirty="0"/>
              <a:t>A</a:t>
            </a:r>
            <a:r>
              <a:rPr lang="en-US" sz="2800" dirty="0" smtClean="0"/>
              <a:t>ssociated with respect, honor, status, reputation, credibility, competence, family/network connection, loyalty, trust.</a:t>
            </a:r>
          </a:p>
          <a:p>
            <a:pPr lvl="1"/>
            <a:endParaRPr lang="en-US" sz="2800" dirty="0" smtClean="0"/>
          </a:p>
          <a:p>
            <a:pPr lvl="1"/>
            <a:r>
              <a:rPr lang="en-US" sz="2800" dirty="0"/>
              <a:t>Face is present in </a:t>
            </a:r>
            <a:r>
              <a:rPr lang="en-US" sz="2800" b="1" i="1" u="sng" dirty="0"/>
              <a:t>all cultures </a:t>
            </a:r>
            <a:r>
              <a:rPr lang="en-US" sz="2800" dirty="0"/>
              <a:t>because it is an extension of self-concept</a:t>
            </a:r>
          </a:p>
          <a:p>
            <a:pPr lvl="1"/>
            <a:endParaRPr lang="en-US" sz="2800" dirty="0" smtClean="0"/>
          </a:p>
          <a:p>
            <a:endParaRPr lang="en-US" dirty="0"/>
          </a:p>
        </p:txBody>
      </p:sp>
    </p:spTree>
    <p:extLst>
      <p:ext uri="{BB962C8B-B14F-4D97-AF65-F5344CB8AC3E}">
        <p14:creationId xmlns:p14="http://schemas.microsoft.com/office/powerpoint/2010/main" val="66197728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Confucianism</a:t>
            </a:r>
            <a:endParaRPr lang="en-US" dirty="0"/>
          </a:p>
        </p:txBody>
      </p:sp>
      <p:sp>
        <p:nvSpPr>
          <p:cNvPr id="3" name="Content Placeholder 2"/>
          <p:cNvSpPr>
            <a:spLocks noGrp="1"/>
          </p:cNvSpPr>
          <p:nvPr>
            <p:ph idx="1"/>
          </p:nvPr>
        </p:nvSpPr>
        <p:spPr>
          <a:xfrm>
            <a:off x="768095" y="1828800"/>
            <a:ext cx="7290055" cy="4709160"/>
          </a:xfrm>
        </p:spPr>
        <p:txBody>
          <a:bodyPr>
            <a:normAutofit/>
          </a:bodyPr>
          <a:lstStyle/>
          <a:p>
            <a:pPr lvl="1"/>
            <a:r>
              <a:rPr lang="en-US" sz="2000" dirty="0" smtClean="0"/>
              <a:t>Confucianism </a:t>
            </a:r>
            <a:r>
              <a:rPr lang="en-US" sz="2000" b="1" i="1" u="sng" dirty="0"/>
              <a:t>considers proper human relationships </a:t>
            </a:r>
            <a:r>
              <a:rPr lang="en-US" sz="2000" dirty="0"/>
              <a:t>as basis of society. </a:t>
            </a:r>
            <a:endParaRPr lang="en-US" sz="2000" dirty="0" smtClean="0"/>
          </a:p>
          <a:p>
            <a:pPr lvl="1"/>
            <a:r>
              <a:rPr lang="en-US" sz="2000" dirty="0"/>
              <a:t>Social relationships are achieved through </a:t>
            </a:r>
            <a:r>
              <a:rPr lang="en-US" sz="2400" b="1" dirty="0"/>
              <a:t>group harmony</a:t>
            </a:r>
            <a:r>
              <a:rPr lang="en-US" sz="2000" dirty="0"/>
              <a:t>, </a:t>
            </a:r>
            <a:r>
              <a:rPr lang="en-US" sz="2400" b="1" dirty="0"/>
              <a:t>avoiding face loss </a:t>
            </a:r>
            <a:r>
              <a:rPr lang="en-US" sz="2000" dirty="0"/>
              <a:t>and </a:t>
            </a:r>
            <a:r>
              <a:rPr lang="en-US" sz="2400" b="1" dirty="0"/>
              <a:t>modest </a:t>
            </a:r>
            <a:r>
              <a:rPr lang="en-US" sz="2400" b="1" dirty="0" smtClean="0"/>
              <a:t>presentation</a:t>
            </a:r>
          </a:p>
          <a:p>
            <a:pPr lvl="1"/>
            <a:endParaRPr lang="en-US" sz="2000" dirty="0" smtClean="0"/>
          </a:p>
          <a:p>
            <a:pPr lvl="1"/>
            <a:r>
              <a:rPr lang="en-US" sz="2000" dirty="0"/>
              <a:t>P</a:t>
            </a:r>
            <a:r>
              <a:rPr lang="en-US" sz="2000" dirty="0" smtClean="0"/>
              <a:t>rinciples </a:t>
            </a:r>
            <a:r>
              <a:rPr lang="en-US" sz="2000" dirty="0"/>
              <a:t>from </a:t>
            </a:r>
            <a:r>
              <a:rPr lang="en-US" sz="2000" dirty="0" smtClean="0"/>
              <a:t>which </a:t>
            </a:r>
            <a:r>
              <a:rPr lang="en-US" sz="2000" b="1" i="1" dirty="0" smtClean="0"/>
              <a:t>right</a:t>
            </a:r>
            <a:r>
              <a:rPr lang="en-US" sz="2000" dirty="0" smtClean="0"/>
              <a:t> </a:t>
            </a:r>
            <a:r>
              <a:rPr lang="en-US" sz="2000" dirty="0"/>
              <a:t>arises: </a:t>
            </a:r>
            <a:endParaRPr lang="en-US" sz="2000" dirty="0" smtClean="0"/>
          </a:p>
          <a:p>
            <a:pPr marL="914400" lvl="3" indent="-457200">
              <a:buFont typeface="+mj-lt"/>
              <a:buAutoNum type="arabicPeriod"/>
            </a:pPr>
            <a:r>
              <a:rPr lang="en-US" sz="2000" dirty="0"/>
              <a:t>H</a:t>
            </a:r>
            <a:r>
              <a:rPr lang="en-US" sz="2000" dirty="0" smtClean="0"/>
              <a:t>umanism (reciprocity</a:t>
            </a:r>
            <a:r>
              <a:rPr lang="en-US" sz="2000" dirty="0"/>
              <a:t>, </a:t>
            </a:r>
            <a:r>
              <a:rPr lang="en-US" sz="2000" dirty="0" smtClean="0"/>
              <a:t>to </a:t>
            </a:r>
            <a:r>
              <a:rPr lang="en-US" sz="2000" dirty="0"/>
              <a:t>be like-hearted and empathetic with others</a:t>
            </a:r>
            <a:r>
              <a:rPr lang="en-US" sz="2000" dirty="0" smtClean="0"/>
              <a:t>) </a:t>
            </a:r>
          </a:p>
          <a:p>
            <a:pPr marL="914400" lvl="3" indent="-457200">
              <a:buFont typeface="+mj-lt"/>
              <a:buAutoNum type="arabicPeriod"/>
            </a:pPr>
            <a:r>
              <a:rPr lang="en-US" sz="2000" dirty="0"/>
              <a:t>F</a:t>
            </a:r>
            <a:r>
              <a:rPr lang="en-US" sz="2000" dirty="0" smtClean="0"/>
              <a:t>aithfulness </a:t>
            </a:r>
            <a:r>
              <a:rPr lang="en-US" sz="2000" dirty="0"/>
              <a:t>(loyalty, justice, betterment of the </a:t>
            </a:r>
            <a:r>
              <a:rPr lang="en-US" sz="2000" dirty="0" smtClean="0"/>
              <a:t>common good) </a:t>
            </a:r>
          </a:p>
          <a:p>
            <a:pPr marL="914400" lvl="3" indent="-457200">
              <a:buFont typeface="+mj-lt"/>
              <a:buAutoNum type="arabicPeriod"/>
            </a:pPr>
            <a:r>
              <a:rPr lang="en-US" sz="2000" dirty="0" smtClean="0"/>
              <a:t>Propriety/modesty </a:t>
            </a:r>
            <a:r>
              <a:rPr lang="en-US" sz="2000" dirty="0"/>
              <a:t>(deference to others, reservation of the self. Only when people </a:t>
            </a:r>
            <a:r>
              <a:rPr lang="en-US" sz="2000" b="1" i="1" dirty="0"/>
              <a:t>overcome themselves </a:t>
            </a:r>
            <a:r>
              <a:rPr lang="en-US" sz="2000" dirty="0" smtClean="0"/>
              <a:t>and </a:t>
            </a:r>
            <a:r>
              <a:rPr lang="en-US" sz="2000" dirty="0"/>
              <a:t>return to propriety can </a:t>
            </a:r>
            <a:r>
              <a:rPr lang="en-US" sz="2400" b="1" dirty="0"/>
              <a:t>they reach humanness</a:t>
            </a:r>
            <a:r>
              <a:rPr lang="en-US" sz="2000" dirty="0" smtClean="0"/>
              <a:t>)</a:t>
            </a:r>
          </a:p>
        </p:txBody>
      </p:sp>
    </p:spTree>
    <p:extLst>
      <p:ext uri="{BB962C8B-B14F-4D97-AF65-F5344CB8AC3E}">
        <p14:creationId xmlns:p14="http://schemas.microsoft.com/office/powerpoint/2010/main" val="363727242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 out of my face: Face as Conflict</a:t>
            </a:r>
            <a:endParaRPr lang="en-US" dirty="0"/>
          </a:p>
        </p:txBody>
      </p:sp>
      <p:sp>
        <p:nvSpPr>
          <p:cNvPr id="3" name="Content Placeholder 2"/>
          <p:cNvSpPr>
            <a:spLocks noGrp="1"/>
          </p:cNvSpPr>
          <p:nvPr>
            <p:ph idx="1"/>
          </p:nvPr>
        </p:nvSpPr>
        <p:spPr>
          <a:xfrm>
            <a:off x="768096" y="1981200"/>
            <a:ext cx="8071104" cy="4572000"/>
          </a:xfrm>
        </p:spPr>
        <p:txBody>
          <a:bodyPr>
            <a:normAutofit lnSpcReduction="10000"/>
          </a:bodyPr>
          <a:lstStyle/>
          <a:p>
            <a:pPr lvl="1"/>
            <a:r>
              <a:rPr lang="en-US" sz="2800" dirty="0" smtClean="0"/>
              <a:t>If our </a:t>
            </a:r>
            <a:r>
              <a:rPr lang="en-US" sz="2800" b="1" dirty="0" smtClean="0"/>
              <a:t>identity</a:t>
            </a:r>
            <a:r>
              <a:rPr lang="en-US" sz="2800" dirty="0" smtClean="0"/>
              <a:t> is </a:t>
            </a:r>
            <a:r>
              <a:rPr lang="en-US" sz="2800" b="1" i="1" dirty="0" smtClean="0"/>
              <a:t>called into question </a:t>
            </a:r>
            <a:r>
              <a:rPr lang="en-US" sz="2800" dirty="0" smtClean="0"/>
              <a:t>(literally or metaphorically), this leads to conflict and our “face” is “threatened”.</a:t>
            </a:r>
          </a:p>
          <a:p>
            <a:pPr lvl="1"/>
            <a:endParaRPr lang="en-US" sz="2800" dirty="0" smtClean="0"/>
          </a:p>
          <a:p>
            <a:pPr lvl="1"/>
            <a:r>
              <a:rPr lang="en-US" sz="2800" dirty="0" smtClean="0"/>
              <a:t>When face is threatened, the person feels </a:t>
            </a:r>
            <a:r>
              <a:rPr lang="en-US" sz="2800" b="1" i="1" dirty="0" smtClean="0"/>
              <a:t>stressed, humiliated, shamed, aggravated or embarrassed</a:t>
            </a:r>
            <a:r>
              <a:rPr lang="en-US" sz="2800" dirty="0" smtClean="0"/>
              <a:t>.</a:t>
            </a:r>
          </a:p>
          <a:p>
            <a:pPr lvl="1"/>
            <a:endParaRPr lang="en-US" sz="2800" dirty="0" smtClean="0"/>
          </a:p>
          <a:p>
            <a:pPr lvl="1"/>
            <a:r>
              <a:rPr lang="en-US" sz="2800" dirty="0" smtClean="0"/>
              <a:t>“[Face] is therefore a precious identity resource in communication because it can </a:t>
            </a:r>
            <a:r>
              <a:rPr lang="en-US" sz="2800" b="1" i="1" dirty="0" smtClean="0"/>
              <a:t>be threatened</a:t>
            </a:r>
            <a:r>
              <a:rPr lang="en-US" sz="2800" dirty="0" smtClean="0"/>
              <a:t>, </a:t>
            </a:r>
            <a:r>
              <a:rPr lang="en-US" sz="2800" b="1" i="1" dirty="0" smtClean="0"/>
              <a:t>enhanced, undermined</a:t>
            </a:r>
            <a:r>
              <a:rPr lang="en-US" sz="2800" dirty="0" smtClean="0"/>
              <a:t>, and </a:t>
            </a:r>
            <a:r>
              <a:rPr lang="en-US" sz="2800" b="1" i="1" dirty="0" smtClean="0"/>
              <a:t>bargained over </a:t>
            </a:r>
            <a:r>
              <a:rPr lang="en-US" sz="2800" dirty="0" smtClean="0"/>
              <a:t>on both </a:t>
            </a:r>
            <a:r>
              <a:rPr lang="en-US" sz="2800" b="1" u="sng" dirty="0" smtClean="0"/>
              <a:t>emotional and cognitive </a:t>
            </a:r>
            <a:r>
              <a:rPr lang="en-US" sz="2800" dirty="0" smtClean="0"/>
              <a:t>levels (Ting-Toomey 218, T&amp;P)</a:t>
            </a:r>
            <a:endParaRPr lang="en-US" sz="2800" dirty="0"/>
          </a:p>
        </p:txBody>
      </p:sp>
    </p:spTree>
    <p:extLst>
      <p:ext uri="{BB962C8B-B14F-4D97-AF65-F5344CB8AC3E}">
        <p14:creationId xmlns:p14="http://schemas.microsoft.com/office/powerpoint/2010/main" val="194742709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953</TotalTime>
  <Words>2650</Words>
  <Application>Microsoft Office PowerPoint</Application>
  <PresentationFormat>On-screen Show (4:3)</PresentationFormat>
  <Paragraphs>220</Paragraphs>
  <Slides>37</Slides>
  <Notes>4</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Integral</vt:lpstr>
      <vt:lpstr>A Slap in the Face: Teaching Considerations in Face-Saving Contexts</vt:lpstr>
      <vt:lpstr>Today’s agenda and goals</vt:lpstr>
      <vt:lpstr>prediction</vt:lpstr>
      <vt:lpstr>sarah’s face-Save: A Disclaimer</vt:lpstr>
      <vt:lpstr>part 2: background of face negotiation theory</vt:lpstr>
      <vt:lpstr>What is FACE?</vt:lpstr>
      <vt:lpstr>Face the facts: basics of 面子</vt:lpstr>
      <vt:lpstr>Confucianism</vt:lpstr>
      <vt:lpstr>Get out of my face: Face as Conflict</vt:lpstr>
      <vt:lpstr>fall on your face: negotiations and Strategies</vt:lpstr>
      <vt:lpstr>Directness of Expression</vt:lpstr>
      <vt:lpstr>Power Distance </vt:lpstr>
      <vt:lpstr>Silence and Participation</vt:lpstr>
      <vt:lpstr>Guanxi and Others- Orientation</vt:lpstr>
      <vt:lpstr>Self-construal: cultural self-image</vt:lpstr>
      <vt:lpstr>Facing up: Three components of ICC facework</vt:lpstr>
      <vt:lpstr>Part 2: Mindfulness</vt:lpstr>
      <vt:lpstr>Part 3: Interactional Skills</vt:lpstr>
      <vt:lpstr>Context and practice: Critical incident exercises</vt:lpstr>
      <vt:lpstr>What are critical incident exercises?</vt:lpstr>
      <vt:lpstr>Critical Incidents Encounters (CIES)</vt:lpstr>
      <vt:lpstr>discussion</vt:lpstr>
      <vt:lpstr>EXAMPLE: The English Teacher</vt:lpstr>
      <vt:lpstr>Possible Interpretations</vt:lpstr>
      <vt:lpstr>Example 2: the quiz</vt:lpstr>
      <vt:lpstr>Classroom activities and suggestions</vt:lpstr>
      <vt:lpstr>Face to face: you and students in the classroom</vt:lpstr>
      <vt:lpstr>Possible activities</vt:lpstr>
      <vt:lpstr>proverb Brainstorm</vt:lpstr>
      <vt:lpstr>So what?</vt:lpstr>
      <vt:lpstr>Third culture - bennett</vt:lpstr>
      <vt:lpstr>Intercultural empathy - bennett</vt:lpstr>
      <vt:lpstr>Questions for Discussion</vt:lpstr>
      <vt:lpstr>Student voices</vt:lpstr>
      <vt:lpstr>Student voices</vt:lpstr>
      <vt:lpstr>Student voices</vt:lpstr>
      <vt:lpstr>Teacher voices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Slap in the Face: Teaching Considerations in Face-Saving Contexts</dc:title>
  <dc:creator>Administrator</dc:creator>
  <cp:lastModifiedBy>Administrator</cp:lastModifiedBy>
  <cp:revision>76</cp:revision>
  <dcterms:created xsi:type="dcterms:W3CDTF">2014-05-16T22:58:29Z</dcterms:created>
  <dcterms:modified xsi:type="dcterms:W3CDTF">2014-05-23T14:53:30Z</dcterms:modified>
</cp:coreProperties>
</file>