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7" r:id="rId3"/>
    <p:sldId id="259" r:id="rId4"/>
    <p:sldId id="276" r:id="rId5"/>
    <p:sldId id="278" r:id="rId6"/>
    <p:sldId id="25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9" r:id="rId17"/>
    <p:sldId id="275" r:id="rId18"/>
    <p:sldId id="270" r:id="rId19"/>
    <p:sldId id="271" r:id="rId20"/>
    <p:sldId id="272" r:id="rId21"/>
    <p:sldId id="273" r:id="rId22"/>
    <p:sldId id="27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137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BD745-FDB3-4673-9DA1-59484964C124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706CEDFB-5159-4161-BE4D-A9E0458D6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550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BD745-FDB3-4673-9DA1-59484964C124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06CEDFB-5159-4161-BE4D-A9E0458D6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0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BD745-FDB3-4673-9DA1-59484964C124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06CEDFB-5159-4161-BE4D-A9E0458D6B6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52923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BD745-FDB3-4673-9DA1-59484964C124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06CEDFB-5159-4161-BE4D-A9E0458D6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246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BD745-FDB3-4673-9DA1-59484964C124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06CEDFB-5159-4161-BE4D-A9E0458D6B6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815841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BD745-FDB3-4673-9DA1-59484964C124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06CEDFB-5159-4161-BE4D-A9E0458D6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516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BD745-FDB3-4673-9DA1-59484964C124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CEDFB-5159-4161-BE4D-A9E0458D6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1278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BD745-FDB3-4673-9DA1-59484964C124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CEDFB-5159-4161-BE4D-A9E0458D6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387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BD745-FDB3-4673-9DA1-59484964C124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CEDFB-5159-4161-BE4D-A9E0458D6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040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BD745-FDB3-4673-9DA1-59484964C124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06CEDFB-5159-4161-BE4D-A9E0458D6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45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BD745-FDB3-4673-9DA1-59484964C124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06CEDFB-5159-4161-BE4D-A9E0458D6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341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BD745-FDB3-4673-9DA1-59484964C124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06CEDFB-5159-4161-BE4D-A9E0458D6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397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BD745-FDB3-4673-9DA1-59484964C124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CEDFB-5159-4161-BE4D-A9E0458D6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703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BD745-FDB3-4673-9DA1-59484964C124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CEDFB-5159-4161-BE4D-A9E0458D6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890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BD745-FDB3-4673-9DA1-59484964C124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CEDFB-5159-4161-BE4D-A9E0458D6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70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BD745-FDB3-4673-9DA1-59484964C124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06CEDFB-5159-4161-BE4D-A9E0458D6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017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BD745-FDB3-4673-9DA1-59484964C124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06CEDFB-5159-4161-BE4D-A9E0458D6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475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Family English learning</a:t>
            </a:r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:</a:t>
            </a:r>
            <a:b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27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A workshop on using English at </a:t>
            </a:r>
            <a:r>
              <a:rPr lang="en-US" sz="27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home</a:t>
            </a:r>
            <a:endParaRPr lang="en-US" sz="27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By James Johnston</a:t>
            </a:r>
          </a:p>
          <a:p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SIT Graduate Institute</a:t>
            </a:r>
          </a:p>
          <a:p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MAT 45, 2013-2014</a:t>
            </a:r>
            <a:endParaRPr lang="en-US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56564" y="291402"/>
            <a:ext cx="3055793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Wednesday, 10:30 </a:t>
            </a:r>
            <a:r>
              <a:rPr lang="en-US" dirty="0"/>
              <a:t>AM</a:t>
            </a:r>
          </a:p>
          <a:p>
            <a:pPr algn="ctr"/>
            <a:r>
              <a:rPr lang="en-US" dirty="0"/>
              <a:t>Auditorium</a:t>
            </a:r>
          </a:p>
          <a:p>
            <a:pPr algn="ctr"/>
            <a:r>
              <a:rPr lang="en-US" dirty="0"/>
              <a:t>Paper/Workshop</a:t>
            </a:r>
          </a:p>
        </p:txBody>
      </p:sp>
    </p:spTree>
    <p:extLst>
      <p:ext uri="{BB962C8B-B14F-4D97-AF65-F5344CB8AC3E}">
        <p14:creationId xmlns:p14="http://schemas.microsoft.com/office/powerpoint/2010/main" val="360835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Divide between rich and poor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945200" y="1943099"/>
            <a:ext cx="3200266" cy="932525"/>
          </a:xfrm>
        </p:spPr>
        <p:txBody>
          <a:bodyPr/>
          <a:lstStyle/>
          <a:p>
            <a:r>
              <a:rPr lang="en-US" b="1" dirty="0" smtClean="0"/>
              <a:t>The rich can pay for: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042268" y="2999821"/>
            <a:ext cx="3197532" cy="3105703"/>
          </a:xfrm>
        </p:spPr>
        <p:txBody>
          <a:bodyPr>
            <a:normAutofit/>
          </a:bodyPr>
          <a:lstStyle/>
          <a:p>
            <a:r>
              <a:rPr lang="en-US" dirty="0" smtClean="0"/>
              <a:t>Expensive </a:t>
            </a:r>
            <a:r>
              <a:rPr lang="en-US" dirty="0" err="1" smtClean="0"/>
              <a:t>hagwons</a:t>
            </a:r>
            <a:endParaRPr lang="en-US" dirty="0" smtClean="0"/>
          </a:p>
          <a:p>
            <a:r>
              <a:rPr lang="en-US" dirty="0" smtClean="0"/>
              <a:t>Private in-home tutors</a:t>
            </a:r>
          </a:p>
          <a:p>
            <a:r>
              <a:rPr lang="en-US" dirty="0" smtClean="0"/>
              <a:t>Moving to an English speaking country (“Goose families”)</a:t>
            </a:r>
          </a:p>
          <a:p>
            <a:pPr marL="342900" lvl="1" indent="0">
              <a:buNone/>
            </a:pP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5466346" y="2130136"/>
            <a:ext cx="3323547" cy="745488"/>
          </a:xfrm>
        </p:spPr>
        <p:txBody>
          <a:bodyPr/>
          <a:lstStyle/>
          <a:p>
            <a:r>
              <a:rPr lang="en-US" b="1" dirty="0" smtClean="0"/>
              <a:t>The poor can pay for: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 rot="21429242">
            <a:off x="6070329" y="2549424"/>
            <a:ext cx="1933676" cy="236603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14925" b="1" spc="38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?</a:t>
            </a:r>
            <a:endParaRPr lang="en-US" sz="14925" b="1" spc="38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900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and more competitive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410" y="1478973"/>
            <a:ext cx="7755082" cy="3009900"/>
          </a:xfrm>
        </p:spPr>
        <p:txBody>
          <a:bodyPr>
            <a:noAutofit/>
          </a:bodyPr>
          <a:lstStyle/>
          <a:p>
            <a:r>
              <a:rPr lang="en-US" sz="2400" dirty="0" smtClean="0"/>
              <a:t>Children, 3 and 4 years old study </a:t>
            </a:r>
            <a:r>
              <a:rPr lang="en-US" sz="2400" dirty="0" smtClean="0"/>
              <a:t>6 </a:t>
            </a:r>
            <a:r>
              <a:rPr lang="en-US" sz="2400" dirty="0" smtClean="0"/>
              <a:t>hours a day</a:t>
            </a:r>
          </a:p>
          <a:p>
            <a:r>
              <a:rPr lang="en-US" sz="2400" dirty="0" smtClean="0"/>
              <a:t>High school students, </a:t>
            </a:r>
            <a:r>
              <a:rPr lang="en-US" sz="2400" dirty="0" smtClean="0"/>
              <a:t>8-10</a:t>
            </a:r>
            <a:r>
              <a:rPr lang="en-US" sz="2400" dirty="0" smtClean="0"/>
              <a:t> </a:t>
            </a:r>
            <a:r>
              <a:rPr lang="en-US" sz="2400" dirty="0" smtClean="0"/>
              <a:t>hours a </a:t>
            </a:r>
            <a:r>
              <a:rPr lang="en-US" sz="2400" dirty="0" smtClean="0"/>
              <a:t>day</a:t>
            </a:r>
            <a:endParaRPr lang="en-US" sz="2400" dirty="0"/>
          </a:p>
          <a:p>
            <a:r>
              <a:rPr lang="en-US" sz="2400" dirty="0" smtClean="0"/>
              <a:t>This stress has been tied to Korea’s high rates of suicide – one of the top 3 in the world </a:t>
            </a:r>
            <a:r>
              <a:rPr lang="en-US" sz="2400" dirty="0"/>
              <a:t>(</a:t>
            </a:r>
            <a:r>
              <a:rPr lang="en-US" sz="2400" dirty="0" err="1"/>
              <a:t>Sistek</a:t>
            </a:r>
            <a:r>
              <a:rPr lang="en-US" sz="2400" dirty="0"/>
              <a:t>, 2013; OECD, 2013)</a:t>
            </a:r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498" y="3877202"/>
            <a:ext cx="3678382" cy="275878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1550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Lows results on investments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065" y="1548245"/>
            <a:ext cx="6778336" cy="5237019"/>
          </a:xfrm>
        </p:spPr>
        <p:txBody>
          <a:bodyPr>
            <a:noAutofit/>
          </a:bodyPr>
          <a:lstStyle/>
          <a:p>
            <a:r>
              <a:rPr lang="en-US" sz="2400" dirty="0" smtClean="0"/>
              <a:t>Disconnection between how much Koreans spend on education and how well Korean students can speak English</a:t>
            </a:r>
          </a:p>
          <a:p>
            <a:pPr lvl="1"/>
            <a:r>
              <a:rPr lang="en-US" sz="2000" dirty="0"/>
              <a:t>24</a:t>
            </a:r>
            <a:r>
              <a:rPr lang="en-US" sz="2000" baseline="30000" dirty="0"/>
              <a:t>th</a:t>
            </a:r>
            <a:r>
              <a:rPr lang="en-US" sz="2000" dirty="0"/>
              <a:t> on the World’s English Language Proficiency Index (English First, 2014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/>
              <a:t>110th on ETS's global TOEFL rankings (Card, 2006</a:t>
            </a:r>
            <a:r>
              <a:rPr lang="en-US" sz="2000" dirty="0" smtClean="0"/>
              <a:t>)</a:t>
            </a:r>
            <a:endParaRPr lang="en-US" sz="2000" dirty="0"/>
          </a:p>
          <a:p>
            <a:r>
              <a:rPr lang="en-US" sz="2400" dirty="0" smtClean="0"/>
              <a:t>Some argue that this is because of cultural differences</a:t>
            </a:r>
          </a:p>
          <a:p>
            <a:pPr lvl="1"/>
            <a:r>
              <a:rPr lang="en-US" sz="2000" dirty="0" smtClean="0"/>
              <a:t>Western versus Asian speaking styles</a:t>
            </a:r>
          </a:p>
          <a:p>
            <a:pPr lvl="1"/>
            <a:r>
              <a:rPr lang="en-US" sz="2000" b="1" dirty="0" smtClean="0"/>
              <a:t>Activity</a:t>
            </a:r>
            <a:r>
              <a:rPr lang="en-US" sz="2000" dirty="0" smtClean="0"/>
              <a:t>: </a:t>
            </a:r>
            <a:r>
              <a:rPr lang="en-US" sz="2000" dirty="0" smtClean="0"/>
              <a:t>Talk with your partner about how Korean culture or any cultural norm you know of might hinder of inhibit learning English.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9948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beliefs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8245" y="1766455"/>
            <a:ext cx="6986155" cy="414476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English should be seen </a:t>
            </a:r>
            <a:r>
              <a:rPr lang="en-US" sz="2800" dirty="0" smtClean="0"/>
              <a:t>not seen as </a:t>
            </a:r>
            <a:r>
              <a:rPr lang="en-US" sz="2800" dirty="0" smtClean="0"/>
              <a:t>a topic in isolation, but a </a:t>
            </a:r>
            <a:r>
              <a:rPr lang="en-US" sz="2800" dirty="0" smtClean="0"/>
              <a:t>living, </a:t>
            </a:r>
            <a:r>
              <a:rPr lang="en-US" sz="2800" dirty="0" smtClean="0"/>
              <a:t>breathing, evolving thing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45446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societal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3036" y="1499754"/>
            <a:ext cx="5583382" cy="4765963"/>
          </a:xfrm>
        </p:spPr>
        <p:txBody>
          <a:bodyPr>
            <a:normAutofit/>
          </a:bodyPr>
          <a:lstStyle/>
          <a:p>
            <a:r>
              <a:rPr lang="en-US" dirty="0" smtClean="0"/>
              <a:t>Integrate English language learning into the community</a:t>
            </a:r>
          </a:p>
          <a:p>
            <a:pPr lvl="1"/>
            <a:r>
              <a:rPr lang="en-US" dirty="0"/>
              <a:t>Families, friends, and communities play an important role in language </a:t>
            </a:r>
            <a:r>
              <a:rPr lang="en-US" dirty="0" smtClean="0"/>
              <a:t>learning </a:t>
            </a:r>
            <a:r>
              <a:rPr lang="en-US" dirty="0"/>
              <a:t>(Williams &amp; Burden, 1997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Teach ideas of self reflection on the part of the student	</a:t>
            </a:r>
          </a:p>
          <a:p>
            <a:pPr lvl="1"/>
            <a:r>
              <a:rPr lang="en-US" dirty="0" smtClean="0"/>
              <a:t>Language learning involves adapting new social and cultural behaviors (Williams &amp; Burden, 1997)</a:t>
            </a:r>
          </a:p>
          <a:p>
            <a:r>
              <a:rPr lang="en-US" dirty="0" smtClean="0"/>
              <a:t>Encourage safety and self-esteem in the class</a:t>
            </a:r>
          </a:p>
          <a:p>
            <a:pPr lvl="1"/>
            <a:r>
              <a:rPr lang="en-US" dirty="0" smtClean="0"/>
              <a:t>This encourages the lowering of the affective filter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87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 learning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551" y="1558637"/>
            <a:ext cx="7933458" cy="246264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What </a:t>
            </a:r>
            <a:r>
              <a:rPr lang="en-US" sz="2800" dirty="0"/>
              <a:t>is family literacy? </a:t>
            </a:r>
          </a:p>
          <a:p>
            <a:pPr lvl="1"/>
            <a:r>
              <a:rPr lang="en-US" sz="2400" b="1" dirty="0"/>
              <a:t>Activity</a:t>
            </a:r>
            <a:r>
              <a:rPr lang="en-US" sz="2400" dirty="0"/>
              <a:t>: Talk with a partner about what a family literacy program involves &amp; look at the picture for </a:t>
            </a:r>
            <a:r>
              <a:rPr lang="en-US" sz="2400" dirty="0" smtClean="0"/>
              <a:t>ideas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2740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see in the picture?</a:t>
            </a:r>
            <a:endParaRPr lang="en-US" dirty="0"/>
          </a:p>
        </p:txBody>
      </p:sp>
      <p:pic>
        <p:nvPicPr>
          <p:cNvPr id="4" name="Picture 2" descr="http://www.swsol.org/pages/assets/ELLP_NCFL_images/ELLP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827" y="2033137"/>
            <a:ext cx="5741410" cy="380368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39691" y="6265718"/>
            <a:ext cx="3603048" cy="370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Photo taken from http://www.swsol.org/articles/NCFL_study2009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26563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Differences between “literacy” and “learning”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“Family literacy” programs tend to focus on parents with low literacy, either from low economic backgrounds or immigrants</a:t>
            </a:r>
          </a:p>
          <a:p>
            <a:pPr lvl="1"/>
            <a:r>
              <a:rPr lang="en-US" dirty="0" smtClean="0"/>
              <a:t>Teach language skills, e.g. reading, writing, etc.</a:t>
            </a:r>
          </a:p>
          <a:p>
            <a:pPr lvl="1"/>
            <a:r>
              <a:rPr lang="en-US" dirty="0" smtClean="0"/>
              <a:t>Focus on life skills, i.e. banking, shopping, reading, and parenting skills</a:t>
            </a:r>
          </a:p>
          <a:p>
            <a:r>
              <a:rPr lang="en-US" dirty="0" smtClean="0"/>
              <a:t>My definition of “family learning” is different.  </a:t>
            </a:r>
          </a:p>
          <a:p>
            <a:pPr lvl="1"/>
            <a:r>
              <a:rPr lang="en-US" dirty="0" smtClean="0"/>
              <a:t>Instead of limiting “family” to students with low literacy, “family learning” can be applied to students, who are educated and speak English as a second for foreign language</a:t>
            </a:r>
          </a:p>
        </p:txBody>
      </p:sp>
    </p:spTree>
    <p:extLst>
      <p:ext uri="{BB962C8B-B14F-4D97-AF65-F5344CB8AC3E}">
        <p14:creationId xmlns:p14="http://schemas.microsoft.com/office/powerpoint/2010/main" val="106872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Elements of a successful family-learning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0819" y="2133600"/>
            <a:ext cx="7183582" cy="456853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Community partnership (</a:t>
            </a:r>
            <a:r>
              <a:rPr lang="en-US" sz="2000" dirty="0" err="1" smtClean="0"/>
              <a:t>Knaflic</a:t>
            </a:r>
            <a:r>
              <a:rPr lang="en-US" sz="2000" dirty="0" smtClean="0"/>
              <a:t>, 2005</a:t>
            </a:r>
            <a:r>
              <a:rPr lang="en-US" sz="2000" dirty="0"/>
              <a:t>) </a:t>
            </a:r>
            <a:endParaRPr lang="en-US" sz="2000" dirty="0" smtClean="0"/>
          </a:p>
          <a:p>
            <a:r>
              <a:rPr lang="en-US" sz="2000" dirty="0" smtClean="0"/>
              <a:t>Involvement from both mother and child</a:t>
            </a:r>
          </a:p>
          <a:p>
            <a:r>
              <a:rPr lang="en-US" sz="2000" dirty="0" smtClean="0"/>
              <a:t>Have activities the learners enjoy and have ownership over </a:t>
            </a:r>
            <a:r>
              <a:rPr lang="en-US" sz="2000" dirty="0"/>
              <a:t>(Williams &amp; Burden, </a:t>
            </a:r>
            <a:r>
              <a:rPr lang="en-US" sz="2000" dirty="0" smtClean="0"/>
              <a:t>1997)</a:t>
            </a:r>
          </a:p>
          <a:p>
            <a:r>
              <a:rPr lang="en-US" sz="2000" dirty="0" smtClean="0"/>
              <a:t>Have activities that are relevant and meet the needs of the mothers’ and children’s lives </a:t>
            </a:r>
            <a:r>
              <a:rPr lang="en-US" sz="2000" dirty="0"/>
              <a:t>(</a:t>
            </a:r>
            <a:r>
              <a:rPr lang="en-US" sz="2000" dirty="0" smtClean="0"/>
              <a:t>Graves, </a:t>
            </a:r>
            <a:r>
              <a:rPr lang="en-US" sz="2000" dirty="0" smtClean="0"/>
              <a:t>1996)</a:t>
            </a:r>
          </a:p>
          <a:p>
            <a:endParaRPr lang="en-US" sz="2000" dirty="0"/>
          </a:p>
          <a:p>
            <a:r>
              <a:rPr lang="en-US" sz="2000" dirty="0" smtClean="0"/>
              <a:t>Family learning can involve a number of different approaches: </a:t>
            </a:r>
          </a:p>
          <a:p>
            <a:pPr lvl="1"/>
            <a:r>
              <a:rPr lang="en-US" sz="1800" dirty="0" smtClean="0"/>
              <a:t>Competency-based, </a:t>
            </a:r>
            <a:r>
              <a:rPr lang="en-US" sz="1800" dirty="0" err="1" smtClean="0"/>
              <a:t>Freirian</a:t>
            </a:r>
            <a:r>
              <a:rPr lang="en-US" sz="1800" dirty="0" smtClean="0"/>
              <a:t>, Community Language Learning, etc.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4681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at your contexts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700" dirty="0" smtClean="0"/>
              <a:t>Think for a moment about this idea:</a:t>
            </a:r>
          </a:p>
          <a:p>
            <a:pPr lvl="1"/>
            <a:r>
              <a:rPr lang="en-US" sz="2500" dirty="0" smtClean="0"/>
              <a:t>All </a:t>
            </a:r>
            <a:r>
              <a:rPr lang="en-US" sz="2500" dirty="0"/>
              <a:t>of you will go to a community and teach.  </a:t>
            </a:r>
          </a:p>
          <a:p>
            <a:pPr lvl="1"/>
            <a:r>
              <a:rPr lang="en-US" sz="2500" dirty="0"/>
              <a:t>What can you do to encourage family learning in your context?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8076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1991" y="1402772"/>
            <a:ext cx="7055427" cy="5247409"/>
          </a:xfrm>
        </p:spPr>
        <p:txBody>
          <a:bodyPr>
            <a:noAutofit/>
          </a:bodyPr>
          <a:lstStyle/>
          <a:p>
            <a:r>
              <a:rPr lang="en-US" sz="2400" dirty="0"/>
              <a:t>This presentation examines how EFL teachers can </a:t>
            </a:r>
            <a:r>
              <a:rPr lang="en-US" sz="2400" dirty="0" smtClean="0"/>
              <a:t>integrate their students</a:t>
            </a:r>
            <a:r>
              <a:rPr lang="en-US" sz="2400" dirty="0" smtClean="0"/>
              <a:t>’ mothers </a:t>
            </a:r>
            <a:r>
              <a:rPr lang="en-US" sz="2400" dirty="0" smtClean="0"/>
              <a:t>and communities </a:t>
            </a:r>
            <a:r>
              <a:rPr lang="en-US" sz="2400" dirty="0"/>
              <a:t>into </a:t>
            </a:r>
            <a:r>
              <a:rPr lang="en-US" sz="2400" dirty="0" smtClean="0"/>
              <a:t>their classrooms </a:t>
            </a:r>
            <a:r>
              <a:rPr lang="en-US" sz="2400" dirty="0"/>
              <a:t>using a family-oriented approach</a:t>
            </a:r>
          </a:p>
          <a:p>
            <a:r>
              <a:rPr lang="en-US" sz="2400" dirty="0" smtClean="0"/>
              <a:t>Topics that will be discussed:</a:t>
            </a:r>
          </a:p>
          <a:p>
            <a:pPr lvl="1"/>
            <a:r>
              <a:rPr lang="en-US" sz="2000" dirty="0" smtClean="0"/>
              <a:t>Mothers and their roles in the classroom</a:t>
            </a:r>
            <a:endParaRPr lang="en-US" sz="2000" dirty="0" smtClean="0"/>
          </a:p>
          <a:p>
            <a:pPr lvl="1"/>
            <a:r>
              <a:rPr lang="en-US" sz="2000" dirty="0" smtClean="0"/>
              <a:t>Overview of my research on Korean education and family literacy programs</a:t>
            </a:r>
            <a:endParaRPr lang="en-US" sz="2000" dirty="0" smtClean="0"/>
          </a:p>
          <a:p>
            <a:pPr lvl="1"/>
            <a:r>
              <a:rPr lang="en-US" sz="2000" dirty="0" smtClean="0"/>
              <a:t>Examination of effective family learning programs</a:t>
            </a:r>
          </a:p>
          <a:p>
            <a:pPr lvl="1"/>
            <a:r>
              <a:rPr lang="en-US" sz="2000" dirty="0" smtClean="0"/>
              <a:t>Brainstorming session </a:t>
            </a:r>
            <a:r>
              <a:rPr lang="en-US" sz="2000" dirty="0" smtClean="0"/>
              <a:t>on </a:t>
            </a:r>
            <a:r>
              <a:rPr lang="en-US" sz="2000" dirty="0" smtClean="0"/>
              <a:t>using </a:t>
            </a:r>
            <a:r>
              <a:rPr lang="en-US" sz="2000" dirty="0" smtClean="0"/>
              <a:t>family learning </a:t>
            </a:r>
            <a:r>
              <a:rPr lang="en-US" sz="2000" dirty="0" smtClean="0"/>
              <a:t>targeted at mothers in your </a:t>
            </a:r>
            <a:r>
              <a:rPr lang="en-US" sz="2000" dirty="0" smtClean="0"/>
              <a:t>classrooms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9447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Activity:</a:t>
            </a:r>
            <a:r>
              <a:rPr lang="en-US" dirty="0" smtClean="0"/>
              <a:t>  Developing a family-learning project for your 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85763" indent="-385763">
              <a:buFont typeface="+mj-lt"/>
              <a:buAutoNum type="arabicPeriod"/>
            </a:pPr>
            <a:r>
              <a:rPr lang="en-US" dirty="0" smtClean="0"/>
              <a:t>Find a partner with a similar </a:t>
            </a:r>
            <a:r>
              <a:rPr lang="en-US" dirty="0" smtClean="0"/>
              <a:t>context/part of the world</a:t>
            </a:r>
            <a:endParaRPr lang="en-US" dirty="0" smtClean="0"/>
          </a:p>
          <a:p>
            <a:pPr marL="385763" indent="-385763">
              <a:buFont typeface="+mj-lt"/>
              <a:buAutoNum type="arabicPeriod"/>
            </a:pPr>
            <a:r>
              <a:rPr lang="en-US" dirty="0" smtClean="0"/>
              <a:t>Brainstorm a one-day lesson you can use in your classroom that involves your students’ parents/children, their families, and maybe even their community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 smtClean="0"/>
              <a:t>The lesson can be outlined briefly but should show the steps you’d do in your class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 smtClean="0"/>
              <a:t>Write your final lesson on a piece of butcher paper and hang </a:t>
            </a:r>
            <a:r>
              <a:rPr lang="en-US" dirty="0" smtClean="0"/>
              <a:t>it on </a:t>
            </a:r>
            <a:r>
              <a:rPr lang="en-US" dirty="0" smtClean="0"/>
              <a:t>the wall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 smtClean="0"/>
              <a:t>Then, all of the students will look at each other’s ideas</a:t>
            </a:r>
          </a:p>
          <a:p>
            <a:pPr marL="728663" lvl="1" indent="-385763">
              <a:buFont typeface="+mj-lt"/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0259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Follow-up: Gallery Walk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1643" y="1499755"/>
            <a:ext cx="6591985" cy="3777622"/>
          </a:xfrm>
        </p:spPr>
        <p:txBody>
          <a:bodyPr>
            <a:noAutofit/>
          </a:bodyPr>
          <a:lstStyle/>
          <a:p>
            <a:r>
              <a:rPr lang="en-US" sz="2000" dirty="0" smtClean="0"/>
              <a:t>What ideas were strong?</a:t>
            </a:r>
          </a:p>
          <a:p>
            <a:r>
              <a:rPr lang="en-US" sz="2000" dirty="0" smtClean="0"/>
              <a:t>What ideas can you take to your context?</a:t>
            </a:r>
          </a:p>
          <a:p>
            <a:r>
              <a:rPr lang="en-US" sz="2000" dirty="0" smtClean="0"/>
              <a:t>What are some advantages of family learning programs?</a:t>
            </a:r>
          </a:p>
          <a:p>
            <a:r>
              <a:rPr lang="en-US" sz="2000" dirty="0" smtClean="0"/>
              <a:t>What are some disadvantages</a:t>
            </a:r>
            <a:r>
              <a:rPr lang="en-US" sz="2000" dirty="0" smtClean="0"/>
              <a:t>?</a:t>
            </a:r>
          </a:p>
          <a:p>
            <a:r>
              <a:rPr lang="en-US" sz="2000" dirty="0" smtClean="0"/>
              <a:t>How did your first ideas about mothers in the classroom relate to your lesson plan?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Other questions?</a:t>
            </a:r>
            <a:endParaRPr lang="en-US" sz="2000" dirty="0"/>
          </a:p>
        </p:txBody>
      </p:sp>
      <p:pic>
        <p:nvPicPr>
          <p:cNvPr id="3074" name="Picture 2" descr="http://www.mrsjrees.com/uploads/1/4/8/8/14886094/8976771_orig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918" y="4318232"/>
            <a:ext cx="4332577" cy="193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27965" y="6385214"/>
            <a:ext cx="36160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dirty="0"/>
              <a:t>Clip art taken from http://www.mrsjrees.com/1/post/2014/02/cold-war-gallery-walk.html</a:t>
            </a:r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13925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Please provide feedback on the forms </a:t>
            </a:r>
            <a:r>
              <a:rPr lang="en-US" sz="2700" dirty="0" smtClean="0"/>
              <a:t>provided</a:t>
            </a:r>
            <a:endParaRPr lang="en-US" sz="27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218" y="3148446"/>
            <a:ext cx="2556164" cy="340821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5093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importance of mothers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3922" y="1905000"/>
            <a:ext cx="4967540" cy="4246418"/>
          </a:xfrm>
        </p:spPr>
        <p:txBody>
          <a:bodyPr>
            <a:normAutofit/>
          </a:bodyPr>
          <a:lstStyle/>
          <a:p>
            <a:r>
              <a:rPr lang="en-US" sz="2400" dirty="0"/>
              <a:t>The crux of this paper revolves around the archetypal idea of mother as “teacher</a:t>
            </a:r>
            <a:r>
              <a:rPr lang="en-US" sz="2400" dirty="0" smtClean="0"/>
              <a:t>”</a:t>
            </a:r>
          </a:p>
          <a:p>
            <a:endParaRPr lang="en-US" sz="2400" dirty="0"/>
          </a:p>
          <a:p>
            <a:r>
              <a:rPr lang="en-US" sz="2400" b="1" dirty="0"/>
              <a:t>Activity:</a:t>
            </a:r>
            <a:r>
              <a:rPr lang="en-US" sz="2400" dirty="0"/>
              <a:t> </a:t>
            </a:r>
            <a:r>
              <a:rPr lang="en-US" sz="2400" dirty="0" smtClean="0"/>
              <a:t>On the whiteboard, write two or three words that relate to your idea of “mother as teacher”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5709" y="1905000"/>
            <a:ext cx="2712938" cy="3788638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8671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Mother-teacher relationships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469" y="1905000"/>
            <a:ext cx="7697931" cy="457892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 </a:t>
            </a:r>
            <a:r>
              <a:rPr lang="en-US" sz="2400" dirty="0" smtClean="0"/>
              <a:t>many educational situations, mothers interact with a </a:t>
            </a:r>
            <a:r>
              <a:rPr lang="en-US" sz="2400" dirty="0" smtClean="0"/>
              <a:t>teacher</a:t>
            </a:r>
          </a:p>
          <a:p>
            <a:r>
              <a:rPr lang="en-US" sz="2800" b="1" dirty="0"/>
              <a:t>Discussion:</a:t>
            </a:r>
            <a:r>
              <a:rPr lang="en-US" sz="2800" dirty="0"/>
              <a:t> Here are some questions to think about:</a:t>
            </a:r>
          </a:p>
          <a:p>
            <a:pPr lvl="1"/>
            <a:r>
              <a:rPr lang="en-US" sz="2400" dirty="0"/>
              <a:t>What interactions have you had with your students’ mothers?</a:t>
            </a:r>
          </a:p>
          <a:p>
            <a:pPr lvl="1"/>
            <a:r>
              <a:rPr lang="en-US" sz="2400" dirty="0"/>
              <a:t>How could you have worked better with those mothers?</a:t>
            </a:r>
          </a:p>
          <a:p>
            <a:pPr lvl="1"/>
            <a:r>
              <a:rPr lang="en-US" sz="2400" dirty="0"/>
              <a:t>How could you have involved them more in your students’ education</a:t>
            </a:r>
            <a:r>
              <a:rPr lang="en-US" sz="2400" dirty="0" smtClean="0"/>
              <a:t>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808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Mother-teacher,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2937" y="2133600"/>
            <a:ext cx="6861464" cy="4287982"/>
          </a:xfrm>
        </p:spPr>
        <p:txBody>
          <a:bodyPr/>
          <a:lstStyle/>
          <a:p>
            <a:r>
              <a:rPr lang="en-US" sz="2800" b="1" dirty="0"/>
              <a:t>Activity:</a:t>
            </a:r>
            <a:r>
              <a:rPr lang="en-US" sz="2800" dirty="0"/>
              <a:t> Divide into two teams, and on 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half</a:t>
            </a:r>
            <a:r>
              <a:rPr lang="en-US" sz="2800" dirty="0"/>
              <a:t> of the butcher paper, write down your answers to the following questions:</a:t>
            </a:r>
          </a:p>
          <a:p>
            <a:pPr lvl="1"/>
            <a:r>
              <a:rPr lang="en-US" sz="2400" b="1" dirty="0"/>
              <a:t>Group 1</a:t>
            </a:r>
            <a:r>
              <a:rPr lang="en-US" sz="2400" dirty="0"/>
              <a:t>: How do mothers aid in learning within the teacher-student </a:t>
            </a:r>
            <a:r>
              <a:rPr lang="en-US" sz="2400" dirty="0" smtClean="0"/>
              <a:t>relationship?</a:t>
            </a:r>
            <a:endParaRPr lang="en-US" sz="2400" dirty="0"/>
          </a:p>
          <a:p>
            <a:pPr lvl="1"/>
            <a:r>
              <a:rPr lang="en-US" sz="2400" b="1" dirty="0"/>
              <a:t>Group 2</a:t>
            </a:r>
            <a:r>
              <a:rPr lang="en-US" sz="2400" dirty="0"/>
              <a:t>: How do mothers aid in learning outside of the </a:t>
            </a:r>
            <a:r>
              <a:rPr lang="en-US" sz="2400" dirty="0" smtClean="0"/>
              <a:t>classroom?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9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Rethinking education in Korea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0891" y="2133600"/>
            <a:ext cx="4523509" cy="4589318"/>
          </a:xfrm>
        </p:spPr>
        <p:txBody>
          <a:bodyPr>
            <a:normAutofit/>
          </a:bodyPr>
          <a:lstStyle/>
          <a:p>
            <a:r>
              <a:rPr lang="en-US" sz="2700" dirty="0"/>
              <a:t>In my thematic essay, I looked at two things:</a:t>
            </a:r>
          </a:p>
          <a:p>
            <a:pPr marL="728663" lvl="1" indent="-385763">
              <a:buFont typeface="+mj-lt"/>
              <a:buAutoNum type="arabicPeriod"/>
            </a:pPr>
            <a:r>
              <a:rPr lang="en-US" sz="2400" dirty="0"/>
              <a:t>The </a:t>
            </a:r>
            <a:r>
              <a:rPr lang="en-US" sz="2400" dirty="0"/>
              <a:t>sociopolitical and cultural challenges that Korean learners </a:t>
            </a:r>
            <a:r>
              <a:rPr lang="en-US" sz="2400" dirty="0"/>
              <a:t>face</a:t>
            </a:r>
          </a:p>
          <a:p>
            <a:pPr marL="728663" lvl="1" indent="-385763">
              <a:buFont typeface="+mj-lt"/>
              <a:buAutoNum type="arabicPeriod"/>
            </a:pPr>
            <a:r>
              <a:rPr lang="en-US" sz="2400" dirty="0"/>
              <a:t>The </a:t>
            </a:r>
            <a:r>
              <a:rPr lang="en-US" sz="2400" dirty="0"/>
              <a:t>possibilities of integrating family-oriented language learning programs in South Korea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73615">
            <a:off x="626385" y="2456235"/>
            <a:ext cx="2820468" cy="365189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0432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Mothers in South Korea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5709" y="1704109"/>
            <a:ext cx="5458691" cy="483177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Mothers</a:t>
            </a:r>
            <a:r>
              <a:rPr lang="en-US" sz="2000" dirty="0"/>
              <a:t>’ take education very </a:t>
            </a:r>
            <a:r>
              <a:rPr lang="en-US" sz="2000" dirty="0" smtClean="0"/>
              <a:t>seriously</a:t>
            </a:r>
          </a:p>
          <a:p>
            <a:r>
              <a:rPr lang="en-US" sz="2000" dirty="0" smtClean="0"/>
              <a:t>They are nicknamed, </a:t>
            </a:r>
            <a:r>
              <a:rPr lang="en-US" sz="2000" dirty="0"/>
              <a:t>“Tiger moms</a:t>
            </a:r>
            <a:r>
              <a:rPr lang="en-US" sz="2000" dirty="0" smtClean="0"/>
              <a:t>”</a:t>
            </a:r>
          </a:p>
          <a:p>
            <a:r>
              <a:rPr lang="en-US" sz="2000" dirty="0" smtClean="0"/>
              <a:t>They h</a:t>
            </a:r>
            <a:r>
              <a:rPr lang="en-US" sz="2000" dirty="0" smtClean="0"/>
              <a:t>elped </a:t>
            </a:r>
            <a:r>
              <a:rPr lang="en-US" sz="2000" dirty="0" smtClean="0"/>
              <a:t>make Korea one of the best educated countries in the world:</a:t>
            </a:r>
          </a:p>
          <a:p>
            <a:pPr lvl="1"/>
            <a:r>
              <a:rPr lang="en-US" sz="1800" dirty="0"/>
              <a:t>6</a:t>
            </a:r>
            <a:r>
              <a:rPr lang="en-US" sz="1800" baseline="30000" dirty="0"/>
              <a:t>th</a:t>
            </a:r>
            <a:r>
              <a:rPr lang="en-US" sz="1800" dirty="0"/>
              <a:t> best educated country in the world with 7.6% of its GDP being spent on education (Grossman, 2012; ICEF Monitor, 2014</a:t>
            </a:r>
            <a:r>
              <a:rPr lang="en-US" sz="1800" dirty="0" smtClean="0"/>
              <a:t>)</a:t>
            </a:r>
          </a:p>
          <a:p>
            <a:pPr lvl="1"/>
            <a:r>
              <a:rPr lang="en-US" sz="1800" dirty="0"/>
              <a:t>English education market being worth approximately 4 trillion Korean Won (KRW), roughly $3,333 million (Cho, 2004, p. 646)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69114" y="3639416"/>
            <a:ext cx="3678382" cy="275878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5064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 on education in Korea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551" y="2047009"/>
            <a:ext cx="7200897" cy="4291446"/>
          </a:xfrm>
        </p:spPr>
        <p:txBody>
          <a:bodyPr>
            <a:noAutofit/>
          </a:bodyPr>
          <a:lstStyle/>
          <a:p>
            <a:r>
              <a:rPr lang="en-US" sz="2400" dirty="0"/>
              <a:t>Where does this “English craze” come from?</a:t>
            </a:r>
          </a:p>
          <a:p>
            <a:pPr lvl="1"/>
            <a:r>
              <a:rPr lang="en-US" sz="2000" dirty="0"/>
              <a:t>1950s, America’s influence during and after Korean War</a:t>
            </a:r>
          </a:p>
          <a:p>
            <a:pPr lvl="1"/>
            <a:r>
              <a:rPr lang="en-US" sz="2000" dirty="0"/>
              <a:t>1987 Standardized tests</a:t>
            </a:r>
          </a:p>
          <a:p>
            <a:pPr lvl="1"/>
            <a:r>
              <a:rPr lang="en-US" sz="2000" dirty="0"/>
              <a:t>1990s, Korea entering globalized market</a:t>
            </a:r>
          </a:p>
          <a:p>
            <a:pPr lvl="1"/>
            <a:r>
              <a:rPr lang="en-US" sz="2000" dirty="0"/>
              <a:t>1997, students start English in 3</a:t>
            </a:r>
            <a:r>
              <a:rPr lang="en-US" sz="2000" baseline="30000" dirty="0"/>
              <a:t>rd</a:t>
            </a:r>
            <a:r>
              <a:rPr lang="en-US" sz="2000" dirty="0"/>
              <a:t> grade (as opposed to 7</a:t>
            </a:r>
            <a:r>
              <a:rPr lang="en-US" sz="2000" baseline="30000" dirty="0"/>
              <a:t>th</a:t>
            </a:r>
            <a:r>
              <a:rPr lang="en-US" sz="2000" dirty="0"/>
              <a:t> grade)</a:t>
            </a:r>
          </a:p>
          <a:p>
            <a:pPr lvl="1"/>
            <a:r>
              <a:rPr lang="en-US" sz="2000" dirty="0"/>
              <a:t>2000, government passes laws, where mothers have more choice over their children’s education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6697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problematic nature of English in Korea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100" dirty="0"/>
              <a:t>With the importance of test scores, families pushed children to study</a:t>
            </a:r>
          </a:p>
          <a:p>
            <a:r>
              <a:rPr lang="en-US" sz="2100" dirty="0" err="1"/>
              <a:t>Hagwons</a:t>
            </a:r>
            <a:r>
              <a:rPr lang="en-US" sz="2100" dirty="0"/>
              <a:t> (‘cram schools’) began to spring up by 10s of 1,000s</a:t>
            </a:r>
          </a:p>
          <a:p>
            <a:endParaRPr lang="en-US" sz="2100" dirty="0"/>
          </a:p>
          <a:p>
            <a:r>
              <a:rPr lang="en-US" sz="2100" dirty="0"/>
              <a:t>English seen as class marker in Korean society (</a:t>
            </a:r>
            <a:r>
              <a:rPr lang="en-US" sz="2100" dirty="0"/>
              <a:t>Cho, 2004; Park &amp; </a:t>
            </a:r>
            <a:r>
              <a:rPr lang="en-US" sz="2100" dirty="0" err="1"/>
              <a:t>Abelmann</a:t>
            </a:r>
            <a:r>
              <a:rPr lang="en-US" sz="2100" dirty="0"/>
              <a:t>, 2004)</a:t>
            </a:r>
          </a:p>
        </p:txBody>
      </p:sp>
    </p:spTree>
    <p:extLst>
      <p:ext uri="{BB962C8B-B14F-4D97-AF65-F5344CB8AC3E}">
        <p14:creationId xmlns:p14="http://schemas.microsoft.com/office/powerpoint/2010/main" val="131998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168</TotalTime>
  <Words>1116</Words>
  <Application>Microsoft Office PowerPoint</Application>
  <PresentationFormat>On-screen Show (4:3)</PresentationFormat>
  <Paragraphs>117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Century Gothic</vt:lpstr>
      <vt:lpstr>Wingdings 3</vt:lpstr>
      <vt:lpstr>Wisp</vt:lpstr>
      <vt:lpstr>Family English learning: A workshop on using English at home</vt:lpstr>
      <vt:lpstr>Summary of presentation</vt:lpstr>
      <vt:lpstr>The importance of mothers</vt:lpstr>
      <vt:lpstr>Mother-teacher relationships</vt:lpstr>
      <vt:lpstr>Mother-teacher, cont.</vt:lpstr>
      <vt:lpstr>Rethinking education in Korea</vt:lpstr>
      <vt:lpstr>Mothers in South Korea</vt:lpstr>
      <vt:lpstr>Background on education in Korea</vt:lpstr>
      <vt:lpstr>The problematic nature of English in Korea</vt:lpstr>
      <vt:lpstr>Divide between rich and poor</vt:lpstr>
      <vt:lpstr>More and more competitive</vt:lpstr>
      <vt:lpstr>Lows results on investments</vt:lpstr>
      <vt:lpstr>My beliefs</vt:lpstr>
      <vt:lpstr>Possible societal solutions</vt:lpstr>
      <vt:lpstr>Family learning models</vt:lpstr>
      <vt:lpstr>What do you see in the picture?</vt:lpstr>
      <vt:lpstr>Differences between “literacy” and “learning”</vt:lpstr>
      <vt:lpstr>Elements of a successful family-learning model</vt:lpstr>
      <vt:lpstr>Looking at your contexts </vt:lpstr>
      <vt:lpstr>Activity:  Developing a family-learning project for your context</vt:lpstr>
      <vt:lpstr>Follow-up: Gallery Walk</vt:lpstr>
      <vt:lpstr>Thank you</vt:lpstr>
    </vt:vector>
  </TitlesOfParts>
  <Company>World Learning,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Family English learning:</dc:title>
  <dc:creator>James Johnston</dc:creator>
  <cp:lastModifiedBy>James Johnston</cp:lastModifiedBy>
  <cp:revision>21</cp:revision>
  <dcterms:created xsi:type="dcterms:W3CDTF">2014-05-11T19:13:53Z</dcterms:created>
  <dcterms:modified xsi:type="dcterms:W3CDTF">2014-05-20T22:40:29Z</dcterms:modified>
</cp:coreProperties>
</file>