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63" r:id="rId3"/>
    <p:sldId id="265" r:id="rId4"/>
    <p:sldId id="258" r:id="rId5"/>
    <p:sldId id="268" r:id="rId6"/>
    <p:sldId id="266" r:id="rId7"/>
    <p:sldId id="259" r:id="rId8"/>
    <p:sldId id="261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noFill/>
            <a:ln w="38100">
              <a:solidFill>
                <a:schemeClr val="tx1"/>
              </a:solidFill>
            </a:ln>
          </c:spPr>
          <c:dPt>
            <c:idx val="0"/>
            <c:spPr>
              <a:noFill/>
              <a:ln w="38100">
                <a:solidFill>
                  <a:srgbClr val="FF0000"/>
                </a:solidFill>
              </a:ln>
            </c:spPr>
          </c:dPt>
          <c:dPt>
            <c:idx val="1"/>
            <c:spPr>
              <a:noFill/>
              <a:ln w="38100">
                <a:solidFill>
                  <a:srgbClr val="FF0000"/>
                </a:solidFill>
              </a:ln>
            </c:spPr>
          </c:dPt>
          <c:dPt>
            <c:idx val="2"/>
            <c:spPr>
              <a:noFill/>
              <a:ln w="38100">
                <a:solidFill>
                  <a:srgbClr val="FF0000"/>
                </a:solidFill>
              </a:ln>
            </c:spPr>
          </c:dPt>
          <c:dPt>
            <c:idx val="3"/>
            <c:spPr>
              <a:noFill/>
              <a:ln w="38100">
                <a:solidFill>
                  <a:srgbClr val="FF0000"/>
                </a:solidFill>
              </a:ln>
            </c:spPr>
          </c:dPt>
          <c:cat>
            <c:strRef>
              <c:f>Sheet1!$A$2:$A$5</c:f>
              <c:strCache>
                <c:ptCount val="3"/>
                <c:pt idx="0">
                  <c:v>Form</c:v>
                </c:pt>
                <c:pt idx="1">
                  <c:v>Meaning</c:v>
                </c:pt>
                <c:pt idx="2">
                  <c:v>Use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noFill/>
  </c:spPr>
  <c:txPr>
    <a:bodyPr/>
    <a:lstStyle/>
    <a:p>
      <a:pPr>
        <a:defRPr sz="1800"/>
      </a:pPr>
      <a:endParaRPr lang="ko-K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D973-4EB4-4CE2-93C1-E7F037C221EC}" type="datetimeFigureOut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8A371-D753-4414-A150-00C21F7590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2457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Let’s start</a:t>
            </a:r>
            <a:r>
              <a:rPr lang="en-US" altLang="ko-KR" baseline="0" dirty="0" smtClean="0"/>
              <a:t> with some cartoons </a:t>
            </a:r>
            <a:r>
              <a:rPr lang="en-US" altLang="ko-KR" baseline="0" dirty="0" smtClean="0">
                <a:sym typeface="Wingdings" pitchFamily="2" charset="2"/>
              </a:rPr>
              <a:t>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</a:t>
            </a:r>
            <a:r>
              <a:rPr lang="en-US" altLang="ko-KR" baseline="0" dirty="0" smtClean="0"/>
              <a:t> are going to spend more time for F/M/U+C/P and </a:t>
            </a:r>
            <a:r>
              <a:rPr lang="en-US" altLang="ko-KR" baseline="0" dirty="0" err="1" smtClean="0"/>
              <a:t>grammaring</a:t>
            </a:r>
            <a:r>
              <a:rPr lang="en-US" altLang="ko-KR" baseline="0" dirty="0" smtClean="0"/>
              <a:t> activities.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Restricted/Non-restricted</a:t>
            </a:r>
            <a:r>
              <a:rPr lang="en-US" altLang="ko-KR" baseline="0" dirty="0" smtClean="0"/>
              <a:t> relative pronoun/adverb clauses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effect 40 distinct</a:t>
            </a:r>
            <a:r>
              <a:rPr lang="en-US" altLang="ko-KR" baseline="0" dirty="0" smtClean="0"/>
              <a:t> relative clauses</a:t>
            </a:r>
          </a:p>
          <a:p>
            <a:r>
              <a:rPr lang="en-US" altLang="ko-KR" baseline="0" dirty="0" smtClean="0"/>
              <a:t>d</a:t>
            </a:r>
            <a:r>
              <a:rPr lang="en-US" altLang="ko-KR" dirty="0" smtClean="0"/>
              <a:t>eleting,</a:t>
            </a:r>
            <a:r>
              <a:rPr lang="en-US" altLang="ko-KR" baseline="0" dirty="0" smtClean="0"/>
              <a:t> </a:t>
            </a:r>
            <a:r>
              <a:rPr lang="en-US" altLang="ko-KR" dirty="0" smtClean="0"/>
              <a:t>extra-posing, non-restricted,</a:t>
            </a:r>
            <a:r>
              <a:rPr lang="en-US" altLang="ko-KR" baseline="0" dirty="0" smtClean="0"/>
              <a:t> relative adverb clauses, etc. </a:t>
            </a:r>
            <a:r>
              <a:rPr lang="ko-KR" altLang="en-US" baseline="0" dirty="0" smtClean="0"/>
              <a:t>합하면 </a:t>
            </a:r>
            <a:r>
              <a:rPr lang="en-US" altLang="ko-KR" baseline="0" dirty="0" smtClean="0"/>
              <a:t>so many! Choice is important! Pedagogy grammar!</a:t>
            </a:r>
          </a:p>
          <a:p>
            <a:r>
              <a:rPr lang="ko-KR" altLang="en-US" baseline="0" dirty="0" smtClean="0"/>
              <a:t>여기까지 </a:t>
            </a:r>
            <a:r>
              <a:rPr lang="en-US" altLang="ko-KR" baseline="0" dirty="0" smtClean="0"/>
              <a:t>10</a:t>
            </a:r>
            <a:r>
              <a:rPr lang="ko-KR" altLang="en-US" baseline="0" dirty="0" smtClean="0"/>
              <a:t>분 소요</a:t>
            </a:r>
            <a:r>
              <a:rPr lang="en-US" altLang="ko-KR" baseline="0" dirty="0" smtClean="0"/>
              <a:t>. 1</a:t>
            </a:r>
            <a:r>
              <a:rPr lang="ko-KR" altLang="en-US" baseline="0" dirty="0" smtClean="0"/>
              <a:t>시 </a:t>
            </a:r>
            <a:r>
              <a:rPr lang="en-US" altLang="ko-KR" baseline="0" dirty="0" smtClean="0"/>
              <a:t>40</a:t>
            </a:r>
            <a:r>
              <a:rPr lang="ko-KR" altLang="en-US" baseline="0" dirty="0" smtClean="0"/>
              <a:t>분쯤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시 </a:t>
            </a:r>
            <a:r>
              <a:rPr lang="en-US" altLang="ko-KR" dirty="0" smtClean="0"/>
              <a:t>45</a:t>
            </a:r>
            <a:r>
              <a:rPr lang="ko-KR" altLang="en-US" dirty="0" smtClean="0"/>
              <a:t>분 시작</a:t>
            </a:r>
            <a:r>
              <a:rPr lang="en-US" altLang="ko-KR" dirty="0" smtClean="0"/>
              <a:t>!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2</a:t>
            </a:r>
            <a:r>
              <a:rPr lang="ko-KR" altLang="en-US" dirty="0" smtClean="0"/>
              <a:t>시 시작</a:t>
            </a:r>
            <a:r>
              <a:rPr lang="en-US" altLang="ko-KR" dirty="0" smtClean="0"/>
              <a:t>!</a:t>
            </a:r>
            <a:r>
              <a:rPr lang="ko-KR" altLang="en-US" baseline="0" dirty="0" smtClean="0"/>
              <a:t>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분</a:t>
            </a:r>
            <a:r>
              <a:rPr lang="en-US" altLang="ko-KR" dirty="0" smtClean="0"/>
              <a:t>… 2</a:t>
            </a:r>
            <a:r>
              <a:rPr lang="ko-KR" altLang="en-US" dirty="0" smtClean="0"/>
              <a:t>시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분쯤 시작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A371-D753-4414-A150-00C21F7590A9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27-48B4-47BC-B1B8-BD31F162A91C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F61DF-AEA1-454D-B896-B4E32D36AC56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482719-86DA-4DA1-9859-AE623F47734F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BFADD-DEDA-4F2D-8A41-F278E13DD995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995D2-1739-4654-8777-499549D63F56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F0FA1-6CD5-44AC-9B19-E6EFA9224517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6BD2C9-C690-4FE6-8310-F30E8C651777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A3EA78-5D54-4BCA-85D7-2536015296E1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1F482F-B7E3-40D7-BA0C-6CD1018DD74C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8BBE6-5553-46D4-BFFB-AF8420308230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D23F9-FBBA-496D-A8FE-B3C4333BB873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B0C42FC-F149-49BA-B22F-24AEFAB5C916}" type="datetime1">
              <a:rPr lang="ko-KR" altLang="en-US" smtClean="0"/>
              <a:pPr/>
              <a:t>2014-05-19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altLang="ko-KR" smtClean="0"/>
              <a:t>May 19, 2014  Sandanona Conference Jihyun Sung</a:t>
            </a:r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bomb-countdown.sw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60984" y="2100832"/>
            <a:ext cx="7723584" cy="1472184"/>
          </a:xfrm>
        </p:spPr>
        <p:txBody>
          <a:bodyPr>
            <a:noAutofit/>
          </a:bodyPr>
          <a:lstStyle/>
          <a:p>
            <a:r>
              <a:rPr lang="en-US" altLang="ko-KR" sz="5500" b="1" dirty="0" smtClean="0"/>
              <a:t>Advanced EAL class; </a:t>
            </a:r>
            <a:br>
              <a:rPr lang="en-US" altLang="ko-KR" sz="5500" b="1" dirty="0" smtClean="0"/>
            </a:br>
            <a:r>
              <a:rPr lang="en-US" altLang="ko-KR" sz="5500" b="1" dirty="0" smtClean="0"/>
              <a:t>relative clauses</a:t>
            </a:r>
            <a:endParaRPr lang="ko-KR" altLang="en-US" sz="55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32560" y="4221088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en-US" altLang="ko-KR" sz="3200" dirty="0" smtClean="0"/>
              <a:t>May 19, 2014</a:t>
            </a:r>
          </a:p>
          <a:p>
            <a:pPr algn="r"/>
            <a:r>
              <a:rPr lang="en-US" altLang="ko-KR" sz="3200" dirty="0" err="1" smtClean="0"/>
              <a:t>Sandanona</a:t>
            </a:r>
            <a:r>
              <a:rPr lang="en-US" altLang="ko-KR" sz="3200" dirty="0" smtClean="0"/>
              <a:t> Conference</a:t>
            </a:r>
          </a:p>
          <a:p>
            <a:pPr algn="r"/>
            <a:r>
              <a:rPr lang="en-US" altLang="ko-KR" sz="3200" dirty="0" err="1" smtClean="0"/>
              <a:t>Jihyun</a:t>
            </a:r>
            <a:r>
              <a:rPr lang="en-US" altLang="ko-KR" sz="3200" dirty="0" smtClean="0"/>
              <a:t> Sung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171400"/>
            <a:ext cx="4680520" cy="333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4664"/>
            <a:ext cx="417929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2334151"/>
            <a:ext cx="6156176" cy="452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직선 화살표 연결선 8"/>
          <p:cNvCxnSpPr/>
          <p:nvPr/>
        </p:nvCxnSpPr>
        <p:spPr>
          <a:xfrm flipV="1">
            <a:off x="3851920" y="980728"/>
            <a:ext cx="1080120" cy="21602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6804248" y="1700808"/>
            <a:ext cx="432048" cy="7920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4800600"/>
          </a:xfrm>
        </p:spPr>
        <p:txBody>
          <a:bodyPr/>
          <a:lstStyle/>
          <a:p>
            <a:r>
              <a:rPr lang="en-US" altLang="ko-KR" sz="2800" dirty="0" smtClean="0"/>
              <a:t>Warm-up 1) Limiting the topic</a:t>
            </a:r>
          </a:p>
          <a:p>
            <a:pPr>
              <a:buNone/>
            </a:pPr>
            <a:r>
              <a:rPr lang="en-US" altLang="ko-KR" sz="2800" dirty="0" smtClean="0"/>
              <a:t>			2) What are they? How to form them?</a:t>
            </a:r>
          </a:p>
          <a:p>
            <a:r>
              <a:rPr lang="en-US" altLang="ko-KR" sz="3800" dirty="0" smtClean="0"/>
              <a:t>Form/meaning/use + Core/peripheral</a:t>
            </a:r>
          </a:p>
          <a:p>
            <a:r>
              <a:rPr lang="en-US" altLang="ko-KR" sz="3800" dirty="0" smtClean="0"/>
              <a:t>Suggested </a:t>
            </a:r>
            <a:r>
              <a:rPr lang="en-US" altLang="ko-KR" sz="3800" dirty="0" err="1" smtClean="0"/>
              <a:t>grammaring</a:t>
            </a:r>
            <a:r>
              <a:rPr lang="en-US" altLang="ko-KR" sz="3800" dirty="0" smtClean="0"/>
              <a:t> activities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716016" y="6305550"/>
            <a:ext cx="4427984" cy="476250"/>
          </a:xfrm>
        </p:spPr>
        <p:txBody>
          <a:bodyPr/>
          <a:lstStyle/>
          <a:p>
            <a:pPr algn="r"/>
            <a:r>
              <a:rPr lang="en-US" altLang="ko-KR" dirty="0" smtClean="0"/>
              <a:t>May 19, 2014     </a:t>
            </a:r>
            <a:r>
              <a:rPr lang="en-US" altLang="ko-KR" dirty="0" err="1" smtClean="0"/>
              <a:t>Sandanona</a:t>
            </a:r>
            <a:r>
              <a:rPr lang="en-US" altLang="ko-KR" dirty="0" smtClean="0"/>
              <a:t> Conference    </a:t>
            </a:r>
            <a:r>
              <a:rPr lang="en-US" altLang="ko-KR" dirty="0" err="1" smtClean="0"/>
              <a:t>Jihyun</a:t>
            </a:r>
            <a:r>
              <a:rPr lang="en-US" altLang="ko-KR" dirty="0" smtClean="0"/>
              <a:t> Sung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Limiting the topic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1512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Restricted relative pronoun clauses</a:t>
            </a:r>
          </a:p>
          <a:p>
            <a:pPr>
              <a:buNone/>
            </a:pPr>
            <a:r>
              <a:rPr lang="en-US" altLang="ko-KR" sz="2400" dirty="0" smtClean="0"/>
              <a:t>		The letter </a:t>
            </a:r>
            <a:r>
              <a:rPr lang="en-US" altLang="ko-KR" sz="2400" b="1" u="sng" dirty="0" smtClean="0">
                <a:solidFill>
                  <a:srgbClr val="C00000"/>
                </a:solidFill>
              </a:rPr>
              <a:t>that</a:t>
            </a:r>
            <a:r>
              <a:rPr lang="en-US" altLang="ko-KR" sz="2400" u="sng" dirty="0" smtClean="0"/>
              <a:t> he sent</a:t>
            </a:r>
            <a:r>
              <a:rPr lang="en-US" altLang="ko-KR" sz="2400" dirty="0" smtClean="0"/>
              <a:t> was never received.</a:t>
            </a:r>
          </a:p>
          <a:p>
            <a:pPr>
              <a:buNone/>
            </a:pPr>
            <a:r>
              <a:rPr lang="en-US" altLang="ko-KR" sz="2400" dirty="0" smtClean="0"/>
              <a:t>          A person </a:t>
            </a:r>
            <a:r>
              <a:rPr lang="en-US" altLang="ko-KR" sz="2400" b="1" u="sng" dirty="0" smtClean="0">
                <a:solidFill>
                  <a:srgbClr val="C00000"/>
                </a:solidFill>
              </a:rPr>
              <a:t>who</a:t>
            </a:r>
            <a:r>
              <a:rPr lang="en-US" altLang="ko-KR" sz="2400" u="sng" dirty="0" smtClean="0"/>
              <a:t> sells houses</a:t>
            </a:r>
            <a:r>
              <a:rPr lang="en-US" altLang="ko-KR" sz="2400" dirty="0" smtClean="0"/>
              <a:t> is a realtor.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z="2400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716016" y="6305550"/>
            <a:ext cx="4427984" cy="476250"/>
          </a:xfrm>
        </p:spPr>
        <p:txBody>
          <a:bodyPr/>
          <a:lstStyle/>
          <a:p>
            <a:pPr algn="r"/>
            <a:r>
              <a:rPr lang="en-US" altLang="ko-KR" dirty="0" smtClean="0"/>
              <a:t>May 19, 2014     </a:t>
            </a:r>
            <a:r>
              <a:rPr lang="en-US" altLang="ko-KR" dirty="0" err="1" smtClean="0"/>
              <a:t>Sandanona</a:t>
            </a:r>
            <a:r>
              <a:rPr lang="en-US" altLang="ko-KR" dirty="0" smtClean="0"/>
              <a:t> Conference    </a:t>
            </a:r>
            <a:r>
              <a:rPr lang="en-US" altLang="ko-KR" dirty="0" err="1" smtClean="0"/>
              <a:t>Jihyun</a:t>
            </a:r>
            <a:r>
              <a:rPr lang="en-US" altLang="ko-KR" dirty="0" smtClean="0"/>
              <a:t> Sung</a:t>
            </a:r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1403648" y="2852936"/>
            <a:ext cx="7498080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Restricted relative adverb clauses</a:t>
            </a: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That</a:t>
            </a:r>
            <a:r>
              <a:rPr lang="en-US" altLang="ko-KR" sz="2400" dirty="0" smtClean="0"/>
              <a:t>’s the hotel </a:t>
            </a:r>
            <a:r>
              <a:rPr lang="en-US" altLang="ko-KR" sz="2400" b="1" u="sng" dirty="0" smtClean="0">
                <a:solidFill>
                  <a:srgbClr val="C00000"/>
                </a:solidFill>
              </a:rPr>
              <a:t>where</a:t>
            </a:r>
            <a:r>
              <a:rPr lang="en-US" altLang="ko-KR" sz="2400" u="sng" dirty="0" smtClean="0"/>
              <a:t> I was stayed.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403648" y="3861048"/>
            <a:ext cx="7498080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Non-restricted relative pronoun clauses</a:t>
            </a: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My sister</a:t>
            </a:r>
            <a:r>
              <a:rPr kumimoji="0" lang="en-US" altLang="ko-K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who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lives</a:t>
            </a:r>
            <a:r>
              <a:rPr kumimoji="0" lang="en-US" altLang="ko-KR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Canada,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</a:t>
            </a:r>
            <a:r>
              <a:rPr lang="en-US" altLang="ko-KR" sz="2400" dirty="0" smtClean="0"/>
              <a:t>biologist.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1403648" y="4941168"/>
            <a:ext cx="7498080" cy="13681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Non-restricted relative adverb clauses</a:t>
            </a: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John F. Kennedy was assassinated in 1963</a:t>
            </a:r>
            <a:r>
              <a:rPr kumimoji="0" lang="en-US" altLang="ko-K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altLang="ko-KR" sz="2400" b="1" i="0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</a:t>
            </a:r>
            <a:r>
              <a:rPr kumimoji="0" lang="en-US" altLang="ko-KR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Anne was studying a Kansas State University.</a:t>
            </a:r>
            <a:endParaRPr kumimoji="0" lang="en-US" altLang="ko-K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187624" y="1124744"/>
            <a:ext cx="7344816" cy="201622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7498080" cy="1143000"/>
          </a:xfrm>
        </p:spPr>
        <p:txBody>
          <a:bodyPr/>
          <a:lstStyle/>
          <a:p>
            <a:r>
              <a:rPr lang="en-US" altLang="ko-KR" dirty="0" smtClean="0"/>
              <a:t>What are they?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03648" y="836712"/>
            <a:ext cx="7498080" cy="1189112"/>
          </a:xfrm>
        </p:spPr>
        <p:txBody>
          <a:bodyPr/>
          <a:lstStyle/>
          <a:p>
            <a:r>
              <a:rPr lang="en-US" altLang="ko-KR" dirty="0" smtClean="0"/>
              <a:t>Relative clauses are clauses modify noun phrases (NP).</a:t>
            </a:r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35608" y="185881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How to form them?</a:t>
            </a:r>
            <a:endParaRPr kumimoji="0" lang="ko-KR" alt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103"/>
          <p:cNvSpPr>
            <a:spLocks noChangeArrowheads="1"/>
          </p:cNvSpPr>
          <p:nvPr/>
        </p:nvSpPr>
        <p:spPr bwMode="auto">
          <a:xfrm>
            <a:off x="1403648" y="2924944"/>
            <a:ext cx="3051175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CCFF33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I 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like  </a:t>
            </a:r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the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girl.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4887416" y="2924944"/>
            <a:ext cx="3933056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CCFF33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The girl  has a boyfriend.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7" name="Rectangle 139"/>
          <p:cNvSpPr>
            <a:spLocks noChangeArrowheads="1"/>
          </p:cNvSpPr>
          <p:nvPr/>
        </p:nvSpPr>
        <p:spPr bwMode="auto">
          <a:xfrm>
            <a:off x="2340496" y="2852936"/>
            <a:ext cx="1295400" cy="57626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Rectangle 140"/>
          <p:cNvSpPr>
            <a:spLocks noChangeArrowheads="1"/>
          </p:cNvSpPr>
          <p:nvPr/>
        </p:nvSpPr>
        <p:spPr bwMode="auto">
          <a:xfrm>
            <a:off x="4794225" y="2852936"/>
            <a:ext cx="1289943" cy="57626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Rectangle 142"/>
          <p:cNvSpPr>
            <a:spLocks noChangeArrowheads="1"/>
          </p:cNvSpPr>
          <p:nvPr/>
        </p:nvSpPr>
        <p:spPr bwMode="auto">
          <a:xfrm>
            <a:off x="1691680" y="3645024"/>
            <a:ext cx="3051175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I  like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the </a:t>
            </a:r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girl</a:t>
            </a:r>
          </a:p>
        </p:txBody>
      </p:sp>
      <p:sp>
        <p:nvSpPr>
          <p:cNvPr id="10" name="Rectangle 143"/>
          <p:cNvSpPr>
            <a:spLocks noChangeArrowheads="1"/>
          </p:cNvSpPr>
          <p:nvPr/>
        </p:nvSpPr>
        <p:spPr bwMode="auto">
          <a:xfrm>
            <a:off x="5076056" y="3619872"/>
            <a:ext cx="288032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 algn="ctr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  has a boyfriend.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grpSp>
        <p:nvGrpSpPr>
          <p:cNvPr id="11" name="Group 113"/>
          <p:cNvGrpSpPr>
            <a:grpSpLocks/>
          </p:cNvGrpSpPr>
          <p:nvPr/>
        </p:nvGrpSpPr>
        <p:grpSpPr bwMode="auto">
          <a:xfrm>
            <a:off x="3779912" y="3573016"/>
            <a:ext cx="1447800" cy="577850"/>
            <a:chOff x="2154" y="2137"/>
            <a:chExt cx="1474" cy="1021"/>
          </a:xfrm>
        </p:grpSpPr>
        <p:sp>
          <p:nvSpPr>
            <p:cNvPr id="12" name="AutoShape 114"/>
            <p:cNvSpPr>
              <a:spLocks noChangeArrowheads="1"/>
            </p:cNvSpPr>
            <p:nvPr/>
          </p:nvSpPr>
          <p:spPr bwMode="auto">
            <a:xfrm>
              <a:off x="2154" y="2137"/>
              <a:ext cx="1474" cy="1021"/>
            </a:xfrm>
            <a:prstGeom prst="roundRect">
              <a:avLst>
                <a:gd name="adj" fmla="val 27236"/>
              </a:avLst>
            </a:prstGeom>
            <a:gradFill rotWithShape="0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AutoShape 115"/>
            <p:cNvSpPr>
              <a:spLocks noChangeArrowheads="1"/>
            </p:cNvSpPr>
            <p:nvPr/>
          </p:nvSpPr>
          <p:spPr bwMode="auto">
            <a:xfrm>
              <a:off x="2245" y="2205"/>
              <a:ext cx="1270" cy="880"/>
            </a:xfrm>
            <a:prstGeom prst="roundRect">
              <a:avLst>
                <a:gd name="adj" fmla="val 27236"/>
              </a:avLst>
            </a:prstGeom>
            <a:gradFill rotWithShape="0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AutoShape 116"/>
            <p:cNvSpPr>
              <a:spLocks noChangeArrowheads="1"/>
            </p:cNvSpPr>
            <p:nvPr/>
          </p:nvSpPr>
          <p:spPr bwMode="auto">
            <a:xfrm>
              <a:off x="2313" y="2259"/>
              <a:ext cx="1134" cy="786"/>
            </a:xfrm>
            <a:prstGeom prst="roundRect">
              <a:avLst>
                <a:gd name="adj" fmla="val 23917"/>
              </a:avLst>
            </a:prstGeom>
            <a:solidFill>
              <a:srgbClr val="FF00FF"/>
            </a:solidFill>
            <a:ln w="9525">
              <a:round/>
              <a:headEnd/>
              <a:tailEnd/>
            </a:ln>
            <a:scene3d>
              <a:camera prst="legacyPerspectiveFront"/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</p:spPr>
          <p:txBody>
            <a:bodyPr wrap="none" anchor="ctr"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2100" dirty="0" smtClean="0">
                  <a:solidFill>
                    <a:schemeClr val="bg1"/>
                  </a:solidFill>
                  <a:ea typeface="HY헤드라인M" pitchFamily="18" charset="-127"/>
                </a:rPr>
                <a:t>who/that</a:t>
              </a:r>
              <a:endParaRPr lang="en-US" altLang="ko-KR" sz="2100" dirty="0">
                <a:solidFill>
                  <a:schemeClr val="bg1"/>
                </a:solidFill>
                <a:ea typeface="HY헤드라인M" pitchFamily="18" charset="-127"/>
              </a:endParaRPr>
            </a:p>
          </p:txBody>
        </p:sp>
      </p:grpSp>
      <p:sp>
        <p:nvSpPr>
          <p:cNvPr id="15" name="Line 167"/>
          <p:cNvSpPr>
            <a:spLocks noChangeShapeType="1"/>
          </p:cNvSpPr>
          <p:nvPr/>
        </p:nvSpPr>
        <p:spPr bwMode="auto">
          <a:xfrm flipH="1">
            <a:off x="4860032" y="2780928"/>
            <a:ext cx="1008112" cy="7409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16" name="Rectangle 103"/>
          <p:cNvSpPr>
            <a:spLocks noChangeArrowheads="1"/>
          </p:cNvSpPr>
          <p:nvPr/>
        </p:nvSpPr>
        <p:spPr bwMode="auto">
          <a:xfrm>
            <a:off x="1403648" y="4651350"/>
            <a:ext cx="3051175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CCFF33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I 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like  </a:t>
            </a:r>
            <a:r>
              <a:rPr lang="en-US" altLang="ko-KR" sz="2400" dirty="0">
                <a:solidFill>
                  <a:srgbClr val="000000"/>
                </a:solidFill>
                <a:latin typeface="Trebuchet MS" pitchFamily="34" charset="0"/>
              </a:rPr>
              <a:t>the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girl.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4887416" y="4651350"/>
            <a:ext cx="3933056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CCFF33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The girl  has a boyfriend.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8" name="Rectangle 139"/>
          <p:cNvSpPr>
            <a:spLocks noChangeArrowheads="1"/>
          </p:cNvSpPr>
          <p:nvPr/>
        </p:nvSpPr>
        <p:spPr bwMode="auto">
          <a:xfrm>
            <a:off x="2340496" y="4579342"/>
            <a:ext cx="1295400" cy="57626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9" name="Rectangle 140"/>
          <p:cNvSpPr>
            <a:spLocks noChangeArrowheads="1"/>
          </p:cNvSpPr>
          <p:nvPr/>
        </p:nvSpPr>
        <p:spPr bwMode="auto">
          <a:xfrm>
            <a:off x="4794225" y="4579342"/>
            <a:ext cx="1289943" cy="57626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" name="Rectangle 142"/>
          <p:cNvSpPr>
            <a:spLocks noChangeArrowheads="1"/>
          </p:cNvSpPr>
          <p:nvPr/>
        </p:nvSpPr>
        <p:spPr bwMode="auto">
          <a:xfrm>
            <a:off x="1619672" y="5348064"/>
            <a:ext cx="7200800" cy="457200"/>
          </a:xfrm>
          <a:prstGeom prst="rect">
            <a:avLst/>
          </a:prstGeom>
          <a:gradFill rotWithShape="0">
            <a:gsLst>
              <a:gs pos="0">
                <a:srgbClr val="CCFF66">
                  <a:alpha val="70000"/>
                </a:srgbClr>
              </a:gs>
              <a:gs pos="100000">
                <a:srgbClr val="33CC33"/>
              </a:gs>
            </a:gsLst>
            <a:lin ang="2700000" scaled="1"/>
          </a:gradFill>
          <a:ln w="57150" algn="ctr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The girl                             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    has </a:t>
            </a:r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a boyfriend.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21" name="Rectangle 143"/>
          <p:cNvSpPr>
            <a:spLocks noChangeArrowheads="1"/>
          </p:cNvSpPr>
          <p:nvPr/>
        </p:nvSpPr>
        <p:spPr bwMode="auto">
          <a:xfrm>
            <a:off x="4572000" y="5348064"/>
            <a:ext cx="1152128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 algn="ctr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eaLnBrk="0" latinLnBrk="0" hangingPunct="0"/>
            <a:r>
              <a:rPr lang="en-US" altLang="ko-KR" sz="2400" dirty="0" smtClean="0">
                <a:solidFill>
                  <a:srgbClr val="000000"/>
                </a:solidFill>
                <a:latin typeface="Trebuchet MS" pitchFamily="34" charset="0"/>
              </a:rPr>
              <a:t>  I like</a:t>
            </a:r>
            <a:endParaRPr lang="en-US" altLang="ko-KR" sz="24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grpSp>
        <p:nvGrpSpPr>
          <p:cNvPr id="22" name="Group 113"/>
          <p:cNvGrpSpPr>
            <a:grpSpLocks/>
          </p:cNvGrpSpPr>
          <p:nvPr/>
        </p:nvGrpSpPr>
        <p:grpSpPr bwMode="auto">
          <a:xfrm>
            <a:off x="2915817" y="5301208"/>
            <a:ext cx="1872676" cy="577850"/>
            <a:chOff x="2154" y="2137"/>
            <a:chExt cx="1602" cy="1021"/>
          </a:xfrm>
        </p:grpSpPr>
        <p:sp>
          <p:nvSpPr>
            <p:cNvPr id="23" name="AutoShape 114"/>
            <p:cNvSpPr>
              <a:spLocks noChangeArrowheads="1"/>
            </p:cNvSpPr>
            <p:nvPr/>
          </p:nvSpPr>
          <p:spPr bwMode="auto">
            <a:xfrm>
              <a:off x="2154" y="2137"/>
              <a:ext cx="1602" cy="1021"/>
            </a:xfrm>
            <a:prstGeom prst="roundRect">
              <a:avLst>
                <a:gd name="adj" fmla="val 27236"/>
              </a:avLst>
            </a:prstGeom>
            <a:gradFill rotWithShape="0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AutoShape 115"/>
            <p:cNvSpPr>
              <a:spLocks noChangeArrowheads="1"/>
            </p:cNvSpPr>
            <p:nvPr/>
          </p:nvSpPr>
          <p:spPr bwMode="auto">
            <a:xfrm>
              <a:off x="2245" y="2205"/>
              <a:ext cx="1270" cy="880"/>
            </a:xfrm>
            <a:prstGeom prst="roundRect">
              <a:avLst>
                <a:gd name="adj" fmla="val 27236"/>
              </a:avLst>
            </a:prstGeom>
            <a:gradFill rotWithShape="0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AutoShape 116"/>
            <p:cNvSpPr>
              <a:spLocks noChangeArrowheads="1"/>
            </p:cNvSpPr>
            <p:nvPr/>
          </p:nvSpPr>
          <p:spPr bwMode="auto">
            <a:xfrm>
              <a:off x="2313" y="2259"/>
              <a:ext cx="1381" cy="786"/>
            </a:xfrm>
            <a:prstGeom prst="roundRect">
              <a:avLst>
                <a:gd name="adj" fmla="val 23917"/>
              </a:avLst>
            </a:prstGeom>
            <a:solidFill>
              <a:srgbClr val="FF00FF"/>
            </a:solidFill>
            <a:ln w="9525">
              <a:round/>
              <a:headEnd/>
              <a:tailEnd/>
            </a:ln>
            <a:scene3d>
              <a:camera prst="legacyPerspectiveFront"/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</p:spPr>
          <p:txBody>
            <a:bodyPr wrap="none" anchor="ctr"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2100" dirty="0" smtClean="0">
                  <a:solidFill>
                    <a:schemeClr val="bg1"/>
                  </a:solidFill>
                  <a:ea typeface="HY헤드라인M" pitchFamily="18" charset="-127"/>
                </a:rPr>
                <a:t>who(m</a:t>
              </a:r>
              <a:r>
                <a:rPr lang="en-US" altLang="ko-KR" sz="2100" dirty="0" smtClean="0">
                  <a:solidFill>
                    <a:schemeClr val="bg1"/>
                  </a:solidFill>
                  <a:ea typeface="HY헤드라인M" pitchFamily="18" charset="-127"/>
                </a:rPr>
                <a:t>)/that</a:t>
              </a:r>
              <a:endParaRPr lang="en-US" altLang="ko-KR" sz="2100" dirty="0">
                <a:solidFill>
                  <a:schemeClr val="bg1"/>
                </a:solidFill>
                <a:ea typeface="HY헤드라인M" pitchFamily="18" charset="-127"/>
              </a:endParaRPr>
            </a:p>
          </p:txBody>
        </p:sp>
      </p:grpSp>
      <p:sp>
        <p:nvSpPr>
          <p:cNvPr id="26" name="Line 167"/>
          <p:cNvSpPr>
            <a:spLocks noChangeShapeType="1"/>
          </p:cNvSpPr>
          <p:nvPr/>
        </p:nvSpPr>
        <p:spPr bwMode="auto">
          <a:xfrm flipH="1">
            <a:off x="2411760" y="4509120"/>
            <a:ext cx="1008112" cy="812924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 autoUpdateAnimBg="0"/>
      <p:bldP spid="6" grpId="0" animBg="1" autoUpdateAnimBg="0"/>
      <p:bldP spid="7" grpId="0" animBg="1"/>
      <p:bldP spid="8" grpId="0" animBg="1"/>
      <p:bldP spid="9" grpId="0" animBg="1" autoUpdateAnimBg="0"/>
      <p:bldP spid="10" grpId="0" animBg="1" autoUpdateAnimBg="0"/>
      <p:bldP spid="15" grpId="0" animBg="1"/>
      <p:bldP spid="16" grpId="0" animBg="1" autoUpdateAnimBg="0"/>
      <p:bldP spid="17" grpId="0" animBg="1" autoUpdateAnimBg="0"/>
      <p:bldP spid="18" grpId="0" animBg="1"/>
      <p:bldP spid="19" grpId="0" animBg="1"/>
      <p:bldP spid="20" grpId="0" animBg="1" autoUpdateAnimBg="0"/>
      <p:bldP spid="21" grpId="0" animBg="1" autoUpdateAnimBg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1143000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How many different restricted relative clauses in English?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331640" y="1772816"/>
            <a:ext cx="7056784" cy="1656184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/>
              <a:t>Effect 40 distinct relative clauses</a:t>
            </a:r>
          </a:p>
          <a:p>
            <a:r>
              <a:rPr lang="en-US" altLang="ko-KR" sz="2400" dirty="0" smtClean="0"/>
              <a:t>There are more out there! </a:t>
            </a:r>
          </a:p>
          <a:p>
            <a:pPr>
              <a:buNone/>
            </a:pPr>
            <a:r>
              <a:rPr lang="en-US" altLang="ko-KR" sz="2400" dirty="0" smtClean="0"/>
              <a:t>   (deleting, extra-posing, non-restricted relative clauses, relative adverb clauses, etc….  )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716016" y="6305550"/>
            <a:ext cx="4427984" cy="476250"/>
          </a:xfrm>
        </p:spPr>
        <p:txBody>
          <a:bodyPr/>
          <a:lstStyle/>
          <a:p>
            <a:pPr algn="r"/>
            <a:r>
              <a:rPr lang="en-US" altLang="ko-KR" dirty="0" smtClean="0"/>
              <a:t>May 19, 2014     </a:t>
            </a:r>
            <a:r>
              <a:rPr lang="en-US" altLang="ko-KR" dirty="0" err="1" smtClean="0"/>
              <a:t>Sandanona</a:t>
            </a:r>
            <a:r>
              <a:rPr lang="en-US" altLang="ko-KR" dirty="0" smtClean="0"/>
              <a:t> Conference    </a:t>
            </a:r>
            <a:r>
              <a:rPr lang="en-US" altLang="ko-KR" dirty="0" err="1" smtClean="0"/>
              <a:t>Jihyun</a:t>
            </a:r>
            <a:r>
              <a:rPr lang="en-US" altLang="ko-KR" dirty="0" smtClean="0"/>
              <a:t> Sung</a:t>
            </a:r>
            <a:endParaRPr lang="ko-KR" alt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187624" y="3861048"/>
            <a:ext cx="7704856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Teacher’s choice is important!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3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(Pedagogical grammar)</a:t>
            </a:r>
            <a:endParaRPr kumimoji="0" lang="ko-KR" altLang="en-US" sz="43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타원 13"/>
          <p:cNvSpPr/>
          <p:nvPr/>
        </p:nvSpPr>
        <p:spPr>
          <a:xfrm>
            <a:off x="2195736" y="1529408"/>
            <a:ext cx="5256584" cy="51399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66408" y="116632"/>
            <a:ext cx="7498080" cy="1143000"/>
          </a:xfrm>
        </p:spPr>
        <p:txBody>
          <a:bodyPr/>
          <a:lstStyle/>
          <a:p>
            <a:r>
              <a:rPr lang="en-US" altLang="ko-KR" dirty="0" smtClean="0"/>
              <a:t>F/M/U + Core/peripheral</a:t>
            </a:r>
            <a:endParaRPr lang="ko-KR" altLang="en-US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716016" y="6305550"/>
            <a:ext cx="4427984" cy="476250"/>
          </a:xfrm>
        </p:spPr>
        <p:txBody>
          <a:bodyPr/>
          <a:lstStyle/>
          <a:p>
            <a:pPr algn="r"/>
            <a:r>
              <a:rPr lang="en-US" altLang="ko-KR" dirty="0" smtClean="0"/>
              <a:t>May 19, 2014     </a:t>
            </a:r>
            <a:r>
              <a:rPr lang="en-US" altLang="ko-KR" dirty="0" err="1" smtClean="0"/>
              <a:t>Sandanona</a:t>
            </a:r>
            <a:r>
              <a:rPr lang="en-US" altLang="ko-KR" dirty="0" smtClean="0"/>
              <a:t> Conference    </a:t>
            </a:r>
            <a:r>
              <a:rPr lang="en-US" altLang="ko-KR" dirty="0" err="1" smtClean="0"/>
              <a:t>Jihyun</a:t>
            </a:r>
            <a:r>
              <a:rPr lang="en-US" altLang="ko-KR" dirty="0" smtClean="0"/>
              <a:t> Sung</a:t>
            </a:r>
            <a:endParaRPr lang="ko-KR" alt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1475656" y="70182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* RRPCs: Restricted</a:t>
            </a:r>
            <a:r>
              <a:rPr lang="en-US" altLang="ko-K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r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elative pronoun clauses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차트 9"/>
          <p:cNvGraphicFramePr/>
          <p:nvPr/>
        </p:nvGraphicFramePr>
        <p:xfrm>
          <a:off x="2051720" y="2132856"/>
          <a:ext cx="55446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직사각형 7"/>
          <p:cNvSpPr/>
          <p:nvPr/>
        </p:nvSpPr>
        <p:spPr>
          <a:xfrm rot="881315">
            <a:off x="6722161" y="1760123"/>
            <a:ext cx="184377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1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???</a:t>
            </a:r>
            <a:endParaRPr lang="en-US" altLang="ko-KR" sz="11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35896" y="364502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60032" y="3501008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11960" y="472514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43608" y="206084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0070C0"/>
                </a:solidFill>
              </a:rPr>
              <a:t>Peripheral</a:t>
            </a:r>
            <a:endParaRPr lang="ko-KR" altLang="en-US" sz="32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04048" y="1844824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0000"/>
                </a:solidFill>
              </a:rPr>
              <a:t>Core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모서리가 둥근 직사각형 16">
            <a:hlinkClick r:id="rId4" action="ppaction://hlinkfile"/>
          </p:cNvPr>
          <p:cNvSpPr/>
          <p:nvPr/>
        </p:nvSpPr>
        <p:spPr>
          <a:xfrm>
            <a:off x="7812360" y="5517232"/>
            <a:ext cx="1152128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accent2">
                    <a:lumMod val="75000"/>
                  </a:schemeClr>
                </a:solidFill>
              </a:rPr>
              <a:t>Timer</a:t>
            </a:r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888920" cy="1143000"/>
          </a:xfrm>
        </p:spPr>
        <p:txBody>
          <a:bodyPr>
            <a:normAutofit fontScale="90000"/>
          </a:bodyPr>
          <a:lstStyle/>
          <a:p>
            <a:r>
              <a:rPr lang="en-US" altLang="ko-KR" sz="2700" dirty="0" smtClean="0"/>
              <a:t>Restricted relative pronoun clauses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Go-ROUND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Station 1 Taboo cards</a:t>
            </a:r>
          </a:p>
          <a:p>
            <a:r>
              <a:rPr lang="en-US" altLang="ko-KR" dirty="0" smtClean="0"/>
              <a:t>Station 2 Who Do They Love?</a:t>
            </a:r>
          </a:p>
          <a:p>
            <a:r>
              <a:rPr lang="en-US" altLang="ko-KR" dirty="0" smtClean="0"/>
              <a:t>Station 3 Describing Inventions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716016" y="6305550"/>
            <a:ext cx="4427984" cy="476250"/>
          </a:xfrm>
        </p:spPr>
        <p:txBody>
          <a:bodyPr/>
          <a:lstStyle/>
          <a:p>
            <a:pPr algn="r"/>
            <a:r>
              <a:rPr lang="en-US" altLang="ko-KR" dirty="0" smtClean="0"/>
              <a:t>May 19, 2014     </a:t>
            </a:r>
            <a:r>
              <a:rPr lang="en-US" altLang="ko-KR" dirty="0" err="1" smtClean="0"/>
              <a:t>Sandanona</a:t>
            </a:r>
            <a:r>
              <a:rPr lang="en-US" altLang="ko-KR" dirty="0" smtClean="0"/>
              <a:t> Conference    </a:t>
            </a:r>
            <a:r>
              <a:rPr lang="en-US" altLang="ko-KR" dirty="0" err="1" smtClean="0"/>
              <a:t>Jihyun</a:t>
            </a:r>
            <a:r>
              <a:rPr lang="en-US" altLang="ko-KR" dirty="0" smtClean="0"/>
              <a:t> Sung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430016"/>
            <a:ext cx="7498080" cy="1143000"/>
          </a:xfrm>
        </p:spPr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3320008"/>
            <a:ext cx="7498080" cy="2773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err="1" smtClean="0"/>
              <a:t>Celce</a:t>
            </a:r>
            <a:r>
              <a:rPr lang="en-US" altLang="ko-KR" sz="2000" dirty="0" smtClean="0"/>
              <a:t>-Murcia, M., Larsen-Freeman, D., &amp; Williams, H. A. (1999). </a:t>
            </a:r>
            <a:r>
              <a:rPr lang="en-US" altLang="ko-KR" sz="2000" i="1" dirty="0" smtClean="0"/>
              <a:t>The grammar book :An ESLEFL teacher's course</a:t>
            </a:r>
            <a:r>
              <a:rPr lang="en-US" altLang="ko-KR" sz="2000" dirty="0" smtClean="0"/>
              <a:t> (2nd ed.). Boston: </a:t>
            </a:r>
            <a:r>
              <a:rPr lang="en-US" altLang="ko-KR" sz="2000" dirty="0" err="1" smtClean="0"/>
              <a:t>Heinle</a:t>
            </a:r>
            <a:r>
              <a:rPr lang="en-US" altLang="ko-KR" sz="2000" dirty="0" smtClean="0"/>
              <a:t> &amp; </a:t>
            </a:r>
            <a:r>
              <a:rPr lang="en-US" altLang="ko-KR" sz="2000" dirty="0" err="1" smtClean="0"/>
              <a:t>Heinle</a:t>
            </a:r>
            <a:r>
              <a:rPr lang="en-US" altLang="ko-KR" sz="2000" dirty="0" smtClean="0"/>
              <a:t>. </a:t>
            </a:r>
            <a:endParaRPr lang="ko-KR" altLang="ko-KR" sz="2000" dirty="0" smtClean="0"/>
          </a:p>
          <a:p>
            <a:pPr>
              <a:buNone/>
            </a:pPr>
            <a:r>
              <a:rPr lang="en-US" altLang="ko-KR" sz="2000" dirty="0" smtClean="0"/>
              <a:t>Cowan, R. (2008). </a:t>
            </a:r>
            <a:r>
              <a:rPr lang="en-US" altLang="ko-KR" sz="2000" i="1" dirty="0" smtClean="0"/>
              <a:t>The teacher's grammar of </a:t>
            </a:r>
            <a:r>
              <a:rPr lang="en-US" altLang="ko-KR" sz="2000" i="1" dirty="0" err="1" smtClean="0"/>
              <a:t>english</a:t>
            </a:r>
            <a:r>
              <a:rPr lang="en-US" altLang="ko-KR" sz="2000" i="1" dirty="0" smtClean="0"/>
              <a:t> :A course book and reference guide</a:t>
            </a:r>
            <a:r>
              <a:rPr lang="en-US" altLang="ko-KR" sz="2000" dirty="0" smtClean="0"/>
              <a:t>. Cambridge: Cambridge University Press. </a:t>
            </a:r>
            <a:endParaRPr lang="ko-KR" altLang="ko-KR" sz="2000" dirty="0" smtClean="0"/>
          </a:p>
          <a:p>
            <a:pPr>
              <a:buNone/>
            </a:pPr>
            <a:r>
              <a:rPr lang="en-US" altLang="ko-KR" sz="2000" dirty="0" smtClean="0"/>
              <a:t>Larsen-Freeman, D. (1997). </a:t>
            </a:r>
            <a:r>
              <a:rPr lang="en-US" altLang="ko-KR" sz="2000" i="1" dirty="0" smtClean="0"/>
              <a:t>Grammar dimensions :Form, meaning, and use</a:t>
            </a:r>
            <a:r>
              <a:rPr lang="en-US" altLang="ko-KR" sz="2000" dirty="0" smtClean="0"/>
              <a:t> (2nd ed.). Pacific Grove: </a:t>
            </a:r>
            <a:r>
              <a:rPr lang="en-US" altLang="ko-KR" sz="2000" dirty="0" err="1" smtClean="0"/>
              <a:t>Heinle</a:t>
            </a:r>
            <a:r>
              <a:rPr lang="en-US" altLang="ko-KR" sz="2000" dirty="0" smtClean="0"/>
              <a:t> &amp; </a:t>
            </a:r>
            <a:r>
              <a:rPr lang="en-US" altLang="ko-KR" sz="2000" dirty="0" err="1" smtClean="0"/>
              <a:t>Heinle</a:t>
            </a:r>
            <a:r>
              <a:rPr lang="en-US" altLang="ko-KR" sz="2000" dirty="0" smtClean="0"/>
              <a:t> Publishers. </a:t>
            </a:r>
            <a:endParaRPr lang="ko-KR" altLang="ko-KR" sz="2000" dirty="0" smtClean="0"/>
          </a:p>
          <a:p>
            <a:pPr>
              <a:buNone/>
            </a:pPr>
            <a:endParaRPr lang="ko-KR" altLang="en-US" sz="2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03648" y="12576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Feedback on color paper </a:t>
            </a:r>
            <a:r>
              <a:rPr kumimoji="0" lang="en-US" altLang="ko-KR" sz="43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</a:t>
            </a:r>
            <a:endParaRPr kumimoji="0" lang="ko-KR" alt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1547664" y="1124744"/>
            <a:ext cx="7498080" cy="2773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one side, write down your takeaway from this</a:t>
            </a:r>
          </a:p>
          <a:p>
            <a:pPr marL="365760" marR="0" lvl="0" indent="-283464" algn="l" defTabSz="914400" rtl="0" eaLnBrk="1" fontAlgn="auto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presentation. </a:t>
            </a:r>
            <a:r>
              <a:rPr lang="en-US" altLang="ko-KR" sz="2400" noProof="0" dirty="0" smtClean="0"/>
              <a:t>On the other side, some suggestions, please. 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1796</TotalTime>
  <Words>462</Words>
  <Application>Microsoft Office PowerPoint</Application>
  <PresentationFormat>화면 슬라이드 쇼(4:3)</PresentationFormat>
  <Paragraphs>84</Paragraphs>
  <Slides>9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태양</vt:lpstr>
      <vt:lpstr>Advanced EAL class;  relative clauses</vt:lpstr>
      <vt:lpstr>슬라이드 2</vt:lpstr>
      <vt:lpstr>Agenda</vt:lpstr>
      <vt:lpstr>Limiting the topic</vt:lpstr>
      <vt:lpstr>What are they?</vt:lpstr>
      <vt:lpstr>How many different restricted relative clauses in English?</vt:lpstr>
      <vt:lpstr>F/M/U + Core/peripheral</vt:lpstr>
      <vt:lpstr>Restricted relative pronoun clauses Go-ROUND</vt:lpstr>
      <vt:lpstr>References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EAL class;  relative clauses</dc:title>
  <dc:creator>Microsoft Corporation</dc:creator>
  <cp:lastModifiedBy>성지현</cp:lastModifiedBy>
  <cp:revision>67</cp:revision>
  <dcterms:created xsi:type="dcterms:W3CDTF">2006-10-05T04:04:58Z</dcterms:created>
  <dcterms:modified xsi:type="dcterms:W3CDTF">2014-05-19T16:18:08Z</dcterms:modified>
</cp:coreProperties>
</file>